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420" r:id="rId3"/>
    <p:sldId id="986" r:id="rId4"/>
    <p:sldId id="1329" r:id="rId5"/>
    <p:sldId id="1330" r:id="rId6"/>
    <p:sldId id="1304" r:id="rId7"/>
    <p:sldId id="1302" r:id="rId8"/>
    <p:sldId id="295" r:id="rId9"/>
    <p:sldId id="1311" r:id="rId10"/>
    <p:sldId id="1306" r:id="rId11"/>
    <p:sldId id="1307" r:id="rId12"/>
    <p:sldId id="1312" r:id="rId13"/>
    <p:sldId id="1313" r:id="rId14"/>
    <p:sldId id="1308" r:id="rId15"/>
    <p:sldId id="1314" r:id="rId16"/>
    <p:sldId id="981" r:id="rId17"/>
    <p:sldId id="1315" r:id="rId18"/>
    <p:sldId id="1316" r:id="rId19"/>
    <p:sldId id="1317" r:id="rId20"/>
    <p:sldId id="1318" r:id="rId21"/>
    <p:sldId id="1319" r:id="rId22"/>
    <p:sldId id="1321" r:id="rId23"/>
    <p:sldId id="1331" r:id="rId24"/>
    <p:sldId id="1322" r:id="rId25"/>
    <p:sldId id="1323" r:id="rId26"/>
    <p:sldId id="1324" r:id="rId27"/>
    <p:sldId id="1250" r:id="rId28"/>
    <p:sldId id="1325" r:id="rId29"/>
    <p:sldId id="1326" r:id="rId30"/>
    <p:sldId id="1383" r:id="rId31"/>
    <p:sldId id="1384" r:id="rId32"/>
    <p:sldId id="1327" r:id="rId33"/>
    <p:sldId id="1328" r:id="rId34"/>
    <p:sldId id="1382" r:id="rId35"/>
    <p:sldId id="1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7E79"/>
    <a:srgbClr val="008CE6"/>
    <a:srgbClr val="00B0F0"/>
    <a:srgbClr val="000000"/>
    <a:srgbClr val="FF9500"/>
    <a:srgbClr val="009193"/>
    <a:srgbClr val="D6D6D6"/>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5"/>
    <p:restoredTop sz="72925"/>
  </p:normalViewPr>
  <p:slideViewPr>
    <p:cSldViewPr snapToGrid="0" snapToObjects="1">
      <p:cViewPr varScale="1">
        <p:scale>
          <a:sx n="91" d="100"/>
          <a:sy n="91" d="100"/>
        </p:scale>
        <p:origin x="2280"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this intersection between these three, that we want to model with some niche algorithm.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2265973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Application of niche or distributional models commonly applied to ecologies of animal species (aka Zoology), but it has found its way to other domains, or other realms of research.</a:t>
            </a:r>
          </a:p>
          <a:p>
            <a:endParaRPr lang="en-GB" dirty="0"/>
          </a:p>
          <a:p>
            <a:r>
              <a:rPr lang="en-GB" dirty="0"/>
              <a:t>Each areas </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08449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4D5156"/>
                </a:solidFill>
                <a:effectLst/>
                <a:latin typeface="arial" panose="020B0604020202020204" pitchFamily="34" charset="0"/>
              </a:rPr>
              <a:t>Crime pattern theory </a:t>
            </a:r>
            <a:r>
              <a:rPr lang="en-GB" b="1" i="0" u="none" strike="noStrike" dirty="0">
                <a:solidFill>
                  <a:srgbClr val="5F6368"/>
                </a:solidFill>
                <a:effectLst/>
                <a:latin typeface="arial" panose="020B0604020202020204" pitchFamily="34" charset="0"/>
              </a:rPr>
              <a:t>provides a framework for the scientific understanding of criminal events in space and time at many levels of analysis</a:t>
            </a:r>
            <a:r>
              <a:rPr lang="en-GB" b="0" i="0" u="none" strike="noStrike" dirty="0">
                <a:solidFill>
                  <a:srgbClr val="4D5156"/>
                </a:solidFill>
                <a:effectLst/>
                <a:latin typeface="arial" panose="020B0604020202020204" pitchFamily="34" charset="0"/>
              </a:rPr>
              <a:t>.</a:t>
            </a:r>
          </a:p>
          <a:p>
            <a:endParaRPr lang="en-GB" b="0" i="0" u="none" strike="noStrike" dirty="0">
              <a:solidFill>
                <a:srgbClr val="4D5156"/>
              </a:solidFill>
              <a:effectLst/>
              <a:latin typeface="arial" panose="020B0604020202020204" pitchFamily="34" charset="0"/>
            </a:endParaRPr>
          </a:p>
          <a:p>
            <a:r>
              <a:rPr lang="en-GB" b="0" i="0" u="none" strike="noStrike" dirty="0">
                <a:solidFill>
                  <a:srgbClr val="202124"/>
                </a:solidFill>
                <a:effectLst/>
                <a:latin typeface="arial" panose="020B0604020202020204" pitchFamily="34" charset="0"/>
              </a:rPr>
              <a:t>Crime pattern theory </a:t>
            </a:r>
            <a:r>
              <a:rPr lang="en-GB" b="1" i="0" u="none" strike="noStrike" dirty="0">
                <a:solidFill>
                  <a:srgbClr val="202124"/>
                </a:solidFill>
                <a:effectLst/>
                <a:latin typeface="arial" panose="020B0604020202020204" pitchFamily="34" charset="0"/>
              </a:rPr>
              <a:t>claims that a crime involving an offender and a victim or target can only occur when the activity spaces of both cross paths</a:t>
            </a:r>
            <a:r>
              <a:rPr lang="en-GB" b="0" i="0" u="none" strike="noStrike" dirty="0">
                <a:solidFill>
                  <a:srgbClr val="202124"/>
                </a:solidFill>
                <a:effectLst/>
                <a:latin typeface="arial" panose="020B0604020202020204" pitchFamily="34" charset="0"/>
              </a:rPr>
              <a:t>. Simply put crime will occur if an area provides the opportunity for crime and it exists within an offender's awareness space</a:t>
            </a:r>
            <a:r>
              <a:rPr lang="en-GB" b="0" i="0" u="none" strike="noStrike" dirty="0">
                <a:solidFill>
                  <a:srgbClr val="4D5156"/>
                </a:solidFill>
                <a:effectLst/>
                <a:latin typeface="arial" panose="020B0604020202020204" pitchFamily="34" charset="0"/>
              </a:rPr>
              <a:t>.</a:t>
            </a:r>
          </a:p>
          <a:p>
            <a:endParaRPr lang="en-GB" b="0" i="0" u="none" strike="noStrike" dirty="0">
              <a:solidFill>
                <a:srgbClr val="4D5156"/>
              </a:solidFill>
              <a:effectLst/>
              <a:latin typeface="arial" panose="020B0604020202020204" pitchFamily="34" charset="0"/>
            </a:endParaRPr>
          </a:p>
          <a:p>
            <a:r>
              <a:rPr lang="en-GB" b="0" i="0" u="none" strike="noStrike" dirty="0">
                <a:solidFill>
                  <a:srgbClr val="4D5156"/>
                </a:solidFill>
                <a:effectLst/>
                <a:latin typeface="arial" panose="020B0604020202020204" pitchFamily="34" charset="0"/>
              </a:rPr>
              <a:t>It is possible to adapt this criminological framework to B-A-M diagram. </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77752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19234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185068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4027818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38294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28589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8EFEF-A56E-65FE-A901-04B1261FE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FF06E-EF0A-A6A8-83AE-FED8910FF4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A34A3-3376-8941-0CE1-09279D3E4A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14634E-F7B3-680B-1BF7-71D8789FBCA7}"/>
              </a:ext>
            </a:extLst>
          </p:cNvPr>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405187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338193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24</a:t>
            </a:fld>
            <a:endParaRPr lang="en-US"/>
          </a:p>
        </p:txBody>
      </p:sp>
    </p:spTree>
    <p:extLst>
      <p:ext uri="{BB962C8B-B14F-4D97-AF65-F5344CB8AC3E}">
        <p14:creationId xmlns:p14="http://schemas.microsoft.com/office/powerpoint/2010/main" val="328482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25</a:t>
            </a:fld>
            <a:endParaRPr lang="en-US"/>
          </a:p>
        </p:txBody>
      </p:sp>
    </p:spTree>
    <p:extLst>
      <p:ext uri="{BB962C8B-B14F-4D97-AF65-F5344CB8AC3E}">
        <p14:creationId xmlns:p14="http://schemas.microsoft.com/office/powerpoint/2010/main" val="272350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Illustrates the performance of the MAXENT model</a:t>
            </a:r>
          </a:p>
          <a:p>
            <a:endParaRPr lang="en-GB" dirty="0"/>
          </a:p>
          <a:p>
            <a:r>
              <a:rPr lang="en-GB" dirty="0"/>
              <a:t>AUC is a statistic that tests the degree of how the model is able to provide an accurate prediction based on the raster information. AUC it ranges from 0 to 1 where anything close to 0 is bad model, and anything close to 1 is a good model. There is a threshold 0.5 for the AUC.  </a:t>
            </a:r>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102932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82071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635115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Talk about the origins and how the definition of niche has evolved.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Joseph Grinnell, an American Biologist and Zoologist </a:t>
            </a:r>
          </a:p>
          <a:p>
            <a:endParaRPr lang="en-GB" dirty="0"/>
          </a:p>
          <a:p>
            <a:r>
              <a:rPr lang="en-GB" dirty="0"/>
              <a:t>Talk about some of the earlier examples of maps predicting the niches of Birds – link it to abiotic, biotic and geographic space.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51548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a:p>
            <a:r>
              <a:rPr lang="en-GB" dirty="0"/>
              <a:t>A</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221136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an abstract representation of geographic space</a:t>
            </a:r>
          </a:p>
          <a:p>
            <a:endParaRPr lang="en-GB" dirty="0"/>
          </a:p>
          <a:p>
            <a:r>
              <a:rPr lang="en-GB" dirty="0"/>
              <a:t>What region in this geography is suitable for the species in terms of conditions and the limits terms of tolerance to things like temperature, precipitation, elevation (things that are physical) – these limits are represented in that blue region of 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773543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hyperlink" Target="https://forms.gle/7Mp4S1S8pVttvbXF7"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647426"/>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5: Suitability mapping (PART 2)</a:t>
            </a:r>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a:t>
            </a:fld>
            <a:endParaRPr lang="en-US" altLang="x-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302843" y="1521218"/>
            <a:ext cx="122297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9" y="809011"/>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9" y="2641671"/>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9" y="1608112"/>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429000"/>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Slide Number Placeholder 3">
            <a:extLst>
              <a:ext uri="{FF2B5EF4-FFF2-40B4-BE49-F238E27FC236}">
                <a16:creationId xmlns:a16="http://schemas.microsoft.com/office/drawing/2014/main" id="{88C82638-48B1-64EE-23DC-D7445388BDA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3797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34999"/>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293122"/>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83128"/>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77098" y="3067463"/>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1521218"/>
            <a:ext cx="1908215" cy="152559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863621"/>
            <a:ext cx="2457717" cy="1600438"/>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 This is the interplay between A &amp; B, where they intersect – these are the regions considered to be favourable for species in terms of the conditions from A and B</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2085165"/>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a:t>
            </a:r>
          </a:p>
        </p:txBody>
      </p:sp>
      <p:sp>
        <p:nvSpPr>
          <p:cNvPr id="19" name="Slide Number Placeholder 3">
            <a:extLst>
              <a:ext uri="{FF2B5EF4-FFF2-40B4-BE49-F238E27FC236}">
                <a16:creationId xmlns:a16="http://schemas.microsoft.com/office/drawing/2014/main" id="{1B105E40-B1EC-406B-7456-C4219EFAB3A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11</a:t>
            </a:fld>
            <a:endParaRPr lang="en-US" altLang="x-none"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7CDBCAD-0DA0-F7F3-7927-C492E6FCAFD3}"/>
              </a:ext>
            </a:extLst>
          </p:cNvPr>
          <p:cNvSpPr/>
          <p:nvPr/>
        </p:nvSpPr>
        <p:spPr>
          <a:xfrm>
            <a:off x="5834129" y="3052294"/>
            <a:ext cx="2691685" cy="11422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71D70C5-3254-2503-C12B-A9DA999C20CB}"/>
              </a:ext>
            </a:extLst>
          </p:cNvPr>
          <p:cNvSpPr txBox="1"/>
          <p:nvPr/>
        </p:nvSpPr>
        <p:spPr>
          <a:xfrm>
            <a:off x="6525556" y="3406017"/>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B &amp; M</a:t>
            </a:r>
          </a:p>
        </p:txBody>
      </p:sp>
      <p:sp>
        <p:nvSpPr>
          <p:cNvPr id="22" name="Rectangle 21">
            <a:extLst>
              <a:ext uri="{FF2B5EF4-FFF2-40B4-BE49-F238E27FC236}">
                <a16:creationId xmlns:a16="http://schemas.microsoft.com/office/drawing/2014/main" id="{F332710B-D2DF-1CBE-42CF-420528D9508F}"/>
              </a:ext>
            </a:extLst>
          </p:cNvPr>
          <p:cNvSpPr/>
          <p:nvPr/>
        </p:nvSpPr>
        <p:spPr>
          <a:xfrm>
            <a:off x="850004" y="3045227"/>
            <a:ext cx="3075910" cy="11422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DAC0796-77D3-F899-288C-3D37F6415753}"/>
              </a:ext>
            </a:extLst>
          </p:cNvPr>
          <p:cNvSpPr txBox="1"/>
          <p:nvPr/>
        </p:nvSpPr>
        <p:spPr>
          <a:xfrm>
            <a:off x="1511127" y="3329073"/>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M</a:t>
            </a:r>
          </a:p>
        </p:txBody>
      </p:sp>
    </p:spTree>
    <p:extLst>
      <p:ext uri="{BB962C8B-B14F-4D97-AF65-F5344CB8AC3E}">
        <p14:creationId xmlns:p14="http://schemas.microsoft.com/office/powerpoint/2010/main" val="389195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951C9D9-6453-34B2-D629-6D7128BABEC7}"/>
              </a:ext>
            </a:extLst>
          </p:cNvPr>
          <p:cNvSpPr txBox="1"/>
          <p:nvPr/>
        </p:nvSpPr>
        <p:spPr>
          <a:xfrm>
            <a:off x="9488992" y="5897749"/>
            <a:ext cx="2582608" cy="830997"/>
          </a:xfrm>
          <a:prstGeom prst="rect">
            <a:avLst/>
          </a:prstGeom>
          <a:solidFill>
            <a:schemeClr val="bg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niche models</a:t>
            </a:r>
          </a:p>
        </p:txBody>
      </p:sp>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Theoretical Framework behind Niche Modelling </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2987899"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Geographical space</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Abiotic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Biotic</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925914" y="5564805"/>
            <a:ext cx="190821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576763"/>
            <a:ext cx="24124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2300008"/>
            <a:ext cx="2532845"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95410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 = represent the variation in biologic environmental conditions (resource suitable for species)</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136559"/>
            <a:ext cx="253284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77098" y="3947971"/>
            <a:ext cx="2457717" cy="1815882"/>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species to live-in in terms of the conditions from A and B and M</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253252" y="3441489"/>
            <a:ext cx="1253538"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3036585" cy="1982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Slide Number Placeholder 3">
            <a:extLst>
              <a:ext uri="{FF2B5EF4-FFF2-40B4-BE49-F238E27FC236}">
                <a16:creationId xmlns:a16="http://schemas.microsoft.com/office/drawing/2014/main" id="{00EF60A3-3310-7F5E-9FD1-C14206320FF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96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eople sitting on the ground&#10;&#10;Description automatically generated with low confidence">
            <a:extLst>
              <a:ext uri="{FF2B5EF4-FFF2-40B4-BE49-F238E27FC236}">
                <a16:creationId xmlns:a16="http://schemas.microsoft.com/office/drawing/2014/main" id="{CDE38DC2-38CB-8703-BBD8-2A7F39EF6815}"/>
              </a:ext>
            </a:extLst>
          </p:cNvPr>
          <p:cNvPicPr>
            <a:picLocks noChangeAspect="1"/>
          </p:cNvPicPr>
          <p:nvPr/>
        </p:nvPicPr>
        <p:blipFill>
          <a:blip r:embed="rId3"/>
          <a:stretch>
            <a:fillRect/>
          </a:stretch>
        </p:blipFill>
        <p:spPr>
          <a:xfrm>
            <a:off x="8015332" y="4247211"/>
            <a:ext cx="4176668" cy="2661754"/>
          </a:xfrm>
          <a:prstGeom prst="rect">
            <a:avLst/>
          </a:prstGeom>
        </p:spPr>
      </p:pic>
      <p:pic>
        <p:nvPicPr>
          <p:cNvPr id="21" name="Picture 20" descr="A picture containing nature, sunset, night sky&#10;&#10;Description automatically generated">
            <a:extLst>
              <a:ext uri="{FF2B5EF4-FFF2-40B4-BE49-F238E27FC236}">
                <a16:creationId xmlns:a16="http://schemas.microsoft.com/office/drawing/2014/main" id="{DAE02A10-E102-EF30-0F57-ADEA2E2CC0DD}"/>
              </a:ext>
            </a:extLst>
          </p:cNvPr>
          <p:cNvPicPr>
            <a:picLocks noChangeAspect="1"/>
          </p:cNvPicPr>
          <p:nvPr/>
        </p:nvPicPr>
        <p:blipFill>
          <a:blip r:embed="rId4"/>
          <a:stretch>
            <a:fillRect/>
          </a:stretch>
        </p:blipFill>
        <p:spPr>
          <a:xfrm>
            <a:off x="-53290" y="4749903"/>
            <a:ext cx="4284022" cy="2142011"/>
          </a:xfrm>
          <a:prstGeom prst="rect">
            <a:avLst/>
          </a:prstGeom>
        </p:spPr>
      </p:pic>
      <p:pic>
        <p:nvPicPr>
          <p:cNvPr id="9" name="Picture 8" descr="A picture containing grass, outdoor, tree, sky&#10;&#10;Description automatically generated">
            <a:extLst>
              <a:ext uri="{FF2B5EF4-FFF2-40B4-BE49-F238E27FC236}">
                <a16:creationId xmlns:a16="http://schemas.microsoft.com/office/drawing/2014/main" id="{8AC6B4FB-362B-BA35-B0FC-620CFDBD0D03}"/>
              </a:ext>
            </a:extLst>
          </p:cNvPr>
          <p:cNvPicPr>
            <a:picLocks noChangeAspect="1"/>
          </p:cNvPicPr>
          <p:nvPr/>
        </p:nvPicPr>
        <p:blipFill>
          <a:blip r:embed="rId5"/>
          <a:stretch>
            <a:fillRect/>
          </a:stretch>
        </p:blipFill>
        <p:spPr>
          <a:xfrm>
            <a:off x="7949196" y="2094143"/>
            <a:ext cx="4242803" cy="2707798"/>
          </a:xfrm>
          <a:prstGeom prst="rect">
            <a:avLst/>
          </a:prstGeom>
        </p:spPr>
      </p:pic>
      <p:pic>
        <p:nvPicPr>
          <p:cNvPr id="13" name="Picture 12" descr="A picture containing ground, outdoor, beach, sandy&#10;&#10;Description automatically generated">
            <a:extLst>
              <a:ext uri="{FF2B5EF4-FFF2-40B4-BE49-F238E27FC236}">
                <a16:creationId xmlns:a16="http://schemas.microsoft.com/office/drawing/2014/main" id="{0E02EF9D-92A2-4F28-CCCB-7FF4F7AF1B56}"/>
              </a:ext>
            </a:extLst>
          </p:cNvPr>
          <p:cNvPicPr>
            <a:picLocks noChangeAspect="1"/>
          </p:cNvPicPr>
          <p:nvPr/>
        </p:nvPicPr>
        <p:blipFill rotWithShape="1">
          <a:blip r:embed="rId6"/>
          <a:srcRect r="27506"/>
          <a:stretch/>
        </p:blipFill>
        <p:spPr>
          <a:xfrm>
            <a:off x="3993252" y="2077094"/>
            <a:ext cx="4014691" cy="2724847"/>
          </a:xfrm>
          <a:prstGeom prst="rect">
            <a:avLst/>
          </a:prstGeom>
        </p:spPr>
      </p:pic>
      <p:pic>
        <p:nvPicPr>
          <p:cNvPr id="11" name="Picture 10" descr="Background pattern&#10;&#10;Description automatically generated">
            <a:extLst>
              <a:ext uri="{FF2B5EF4-FFF2-40B4-BE49-F238E27FC236}">
                <a16:creationId xmlns:a16="http://schemas.microsoft.com/office/drawing/2014/main" id="{47CDF913-F67C-B086-E773-BC622E1E823B}"/>
              </a:ext>
            </a:extLst>
          </p:cNvPr>
          <p:cNvPicPr>
            <a:picLocks noChangeAspect="1"/>
          </p:cNvPicPr>
          <p:nvPr/>
        </p:nvPicPr>
        <p:blipFill>
          <a:blip r:embed="rId7"/>
          <a:stretch>
            <a:fillRect/>
          </a:stretch>
        </p:blipFill>
        <p:spPr>
          <a:xfrm>
            <a:off x="-16616" y="2168638"/>
            <a:ext cx="4068614" cy="2633303"/>
          </a:xfrm>
          <a:prstGeom prst="rect">
            <a:avLst/>
          </a:prstGeom>
        </p:spPr>
      </p:pic>
      <p:pic>
        <p:nvPicPr>
          <p:cNvPr id="3" name="Picture 2" descr="A picture containing mammal, looking, llama, staring&#10;&#10;Description automatically generated">
            <a:extLst>
              <a:ext uri="{FF2B5EF4-FFF2-40B4-BE49-F238E27FC236}">
                <a16:creationId xmlns:a16="http://schemas.microsoft.com/office/drawing/2014/main" id="{5655DA4A-F6C4-17AD-1CFE-CEDE874226A2}"/>
              </a:ext>
            </a:extLst>
          </p:cNvPr>
          <p:cNvPicPr>
            <a:picLocks noChangeAspect="1"/>
          </p:cNvPicPr>
          <p:nvPr/>
        </p:nvPicPr>
        <p:blipFill>
          <a:blip r:embed="rId8"/>
          <a:stretch>
            <a:fillRect/>
          </a:stretch>
        </p:blipFill>
        <p:spPr>
          <a:xfrm>
            <a:off x="-53290" y="-42486"/>
            <a:ext cx="4364030" cy="2443857"/>
          </a:xfrm>
          <a:prstGeom prst="rect">
            <a:avLst/>
          </a:prstGeom>
        </p:spPr>
      </p:pic>
      <p:pic>
        <p:nvPicPr>
          <p:cNvPr id="5" name="Picture 4" descr="A picture containing food, vegetable, fruit, different&#10;&#10;Description automatically generated">
            <a:extLst>
              <a:ext uri="{FF2B5EF4-FFF2-40B4-BE49-F238E27FC236}">
                <a16:creationId xmlns:a16="http://schemas.microsoft.com/office/drawing/2014/main" id="{5BFEFAD8-1FBA-E8ED-B329-A85458699DC6}"/>
              </a:ext>
            </a:extLst>
          </p:cNvPr>
          <p:cNvPicPr>
            <a:picLocks noChangeAspect="1"/>
          </p:cNvPicPr>
          <p:nvPr/>
        </p:nvPicPr>
        <p:blipFill>
          <a:blip r:embed="rId9"/>
          <a:stretch>
            <a:fillRect/>
          </a:stretch>
        </p:blipFill>
        <p:spPr>
          <a:xfrm>
            <a:off x="4310740" y="-12879"/>
            <a:ext cx="3638457" cy="2421228"/>
          </a:xfrm>
          <a:prstGeom prst="rect">
            <a:avLst/>
          </a:prstGeom>
        </p:spPr>
      </p:pic>
      <p:pic>
        <p:nvPicPr>
          <p:cNvPr id="7" name="Picture 6" descr="A close-up of a magnifying glass on a piece of paper&#10;&#10;Description automatically generated with medium confidence">
            <a:extLst>
              <a:ext uri="{FF2B5EF4-FFF2-40B4-BE49-F238E27FC236}">
                <a16:creationId xmlns:a16="http://schemas.microsoft.com/office/drawing/2014/main" id="{462644DA-EC00-4769-3D8D-2061EBA45652}"/>
              </a:ext>
            </a:extLst>
          </p:cNvPr>
          <p:cNvPicPr>
            <a:picLocks noChangeAspect="1"/>
          </p:cNvPicPr>
          <p:nvPr/>
        </p:nvPicPr>
        <p:blipFill rotWithShape="1">
          <a:blip r:embed="rId10"/>
          <a:srcRect r="1869"/>
          <a:stretch/>
        </p:blipFill>
        <p:spPr>
          <a:xfrm>
            <a:off x="7949197" y="-12880"/>
            <a:ext cx="4242803" cy="2421227"/>
          </a:xfrm>
          <a:prstGeom prst="rect">
            <a:avLst/>
          </a:prstGeom>
        </p:spPr>
      </p:pic>
      <p:sp>
        <p:nvSpPr>
          <p:cNvPr id="14" name="TextBox 13">
            <a:extLst>
              <a:ext uri="{FF2B5EF4-FFF2-40B4-BE49-F238E27FC236}">
                <a16:creationId xmlns:a16="http://schemas.microsoft.com/office/drawing/2014/main" id="{D422A002-4B75-7B62-FB88-1D1B7B1DFD9E}"/>
              </a:ext>
            </a:extLst>
          </p:cNvPr>
          <p:cNvSpPr txBox="1"/>
          <p:nvPr/>
        </p:nvSpPr>
        <p:spPr>
          <a:xfrm>
            <a:off x="-16618" y="4117262"/>
            <a:ext cx="3864305" cy="646331"/>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&amp; Spatial Epidemiology</a:t>
            </a:r>
          </a:p>
          <a:p>
            <a:pPr marL="285750" indent="-285750">
              <a:buFont typeface="Arial" panose="020B0604020202020204" pitchFamily="34" charset="0"/>
              <a:buChar char="•"/>
            </a:pPr>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Vector-borne disease</a:t>
            </a:r>
          </a:p>
        </p:txBody>
      </p:sp>
      <p:sp>
        <p:nvSpPr>
          <p:cNvPr id="15" name="TextBox 14">
            <a:extLst>
              <a:ext uri="{FF2B5EF4-FFF2-40B4-BE49-F238E27FC236}">
                <a16:creationId xmlns:a16="http://schemas.microsoft.com/office/drawing/2014/main" id="{B590BC55-E9B6-09E5-E6C2-D744E63C2E7C}"/>
              </a:ext>
            </a:extLst>
          </p:cNvPr>
          <p:cNvSpPr txBox="1"/>
          <p:nvPr/>
        </p:nvSpPr>
        <p:spPr>
          <a:xfrm>
            <a:off x="-53290" y="2028551"/>
            <a:ext cx="1532586"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Zoology</a:t>
            </a:r>
          </a:p>
        </p:txBody>
      </p:sp>
      <p:sp>
        <p:nvSpPr>
          <p:cNvPr id="16" name="TextBox 15">
            <a:extLst>
              <a:ext uri="{FF2B5EF4-FFF2-40B4-BE49-F238E27FC236}">
                <a16:creationId xmlns:a16="http://schemas.microsoft.com/office/drawing/2014/main" id="{4CE9AA8D-156B-4FBD-C6CF-A11C77C71022}"/>
              </a:ext>
            </a:extLst>
          </p:cNvPr>
          <p:cNvSpPr txBox="1"/>
          <p:nvPr/>
        </p:nvSpPr>
        <p:spPr>
          <a:xfrm>
            <a:off x="4026422" y="4400621"/>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Palaeontogy and  Archology</a:t>
            </a:r>
          </a:p>
        </p:txBody>
      </p:sp>
      <p:sp>
        <p:nvSpPr>
          <p:cNvPr id="17" name="TextBox 16">
            <a:extLst>
              <a:ext uri="{FF2B5EF4-FFF2-40B4-BE49-F238E27FC236}">
                <a16:creationId xmlns:a16="http://schemas.microsoft.com/office/drawing/2014/main" id="{7EE25A5C-7883-884B-34D8-67389FD84324}"/>
              </a:ext>
            </a:extLst>
          </p:cNvPr>
          <p:cNvSpPr txBox="1"/>
          <p:nvPr/>
        </p:nvSpPr>
        <p:spPr>
          <a:xfrm>
            <a:off x="8061866" y="4408854"/>
            <a:ext cx="206347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Landscape ecology</a:t>
            </a:r>
          </a:p>
        </p:txBody>
      </p:sp>
      <p:sp>
        <p:nvSpPr>
          <p:cNvPr id="18" name="TextBox 17">
            <a:extLst>
              <a:ext uri="{FF2B5EF4-FFF2-40B4-BE49-F238E27FC236}">
                <a16:creationId xmlns:a16="http://schemas.microsoft.com/office/drawing/2014/main" id="{2AC4488D-781F-EE21-C620-37BF7BD0D963}"/>
              </a:ext>
            </a:extLst>
          </p:cNvPr>
          <p:cNvSpPr txBox="1"/>
          <p:nvPr/>
        </p:nvSpPr>
        <p:spPr>
          <a:xfrm>
            <a:off x="8007121" y="1932499"/>
            <a:ext cx="299143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Environmental Criminology</a:t>
            </a:r>
          </a:p>
        </p:txBody>
      </p:sp>
      <p:sp>
        <p:nvSpPr>
          <p:cNvPr id="19" name="TextBox 18">
            <a:extLst>
              <a:ext uri="{FF2B5EF4-FFF2-40B4-BE49-F238E27FC236}">
                <a16:creationId xmlns:a16="http://schemas.microsoft.com/office/drawing/2014/main" id="{81E81327-88E2-B414-F50A-FAC4A468D516}"/>
              </a:ext>
            </a:extLst>
          </p:cNvPr>
          <p:cNvSpPr txBox="1"/>
          <p:nvPr/>
        </p:nvSpPr>
        <p:spPr>
          <a:xfrm>
            <a:off x="4331399" y="2021847"/>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Food security</a:t>
            </a:r>
          </a:p>
        </p:txBody>
      </p:sp>
      <p:sp>
        <p:nvSpPr>
          <p:cNvPr id="22" name="TextBox 21">
            <a:extLst>
              <a:ext uri="{FF2B5EF4-FFF2-40B4-BE49-F238E27FC236}">
                <a16:creationId xmlns:a16="http://schemas.microsoft.com/office/drawing/2014/main" id="{0A650696-DCFB-BB25-64B2-FB534C34A124}"/>
              </a:ext>
            </a:extLst>
          </p:cNvPr>
          <p:cNvSpPr txBox="1"/>
          <p:nvPr/>
        </p:nvSpPr>
        <p:spPr>
          <a:xfrm>
            <a:off x="-53290" y="6455579"/>
            <a:ext cx="2937267"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Natural Disaster Science</a:t>
            </a:r>
          </a:p>
        </p:txBody>
      </p:sp>
      <p:pic>
        <p:nvPicPr>
          <p:cNvPr id="24" name="Picture 23" descr="A map of the world&#10;&#10;Description automatically generated with medium confidence">
            <a:extLst>
              <a:ext uri="{FF2B5EF4-FFF2-40B4-BE49-F238E27FC236}">
                <a16:creationId xmlns:a16="http://schemas.microsoft.com/office/drawing/2014/main" id="{E8C88E23-7237-1776-62A5-C802A1C98CD0}"/>
              </a:ext>
            </a:extLst>
          </p:cNvPr>
          <p:cNvPicPr>
            <a:picLocks noChangeAspect="1"/>
          </p:cNvPicPr>
          <p:nvPr/>
        </p:nvPicPr>
        <p:blipFill rotWithShape="1">
          <a:blip r:embed="rId11"/>
          <a:srcRect r="10641"/>
          <a:stretch/>
        </p:blipFill>
        <p:spPr>
          <a:xfrm>
            <a:off x="3946718" y="4801941"/>
            <a:ext cx="4060403" cy="2119580"/>
          </a:xfrm>
          <a:prstGeom prst="rect">
            <a:avLst/>
          </a:prstGeom>
        </p:spPr>
      </p:pic>
      <p:sp>
        <p:nvSpPr>
          <p:cNvPr id="25" name="TextBox 24">
            <a:extLst>
              <a:ext uri="{FF2B5EF4-FFF2-40B4-BE49-F238E27FC236}">
                <a16:creationId xmlns:a16="http://schemas.microsoft.com/office/drawing/2014/main" id="{06DEFDFD-A25E-182D-09D9-F84604A1CDEB}"/>
              </a:ext>
            </a:extLst>
          </p:cNvPr>
          <p:cNvSpPr txBox="1"/>
          <p:nvPr/>
        </p:nvSpPr>
        <p:spPr>
          <a:xfrm>
            <a:off x="3946718" y="6488668"/>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Climate</a:t>
            </a:r>
          </a:p>
        </p:txBody>
      </p:sp>
      <p:sp>
        <p:nvSpPr>
          <p:cNvPr id="28" name="TextBox 27">
            <a:extLst>
              <a:ext uri="{FF2B5EF4-FFF2-40B4-BE49-F238E27FC236}">
                <a16:creationId xmlns:a16="http://schemas.microsoft.com/office/drawing/2014/main" id="{9D8B6C85-41E3-6DDA-534E-C56CDDE93A6F}"/>
              </a:ext>
            </a:extLst>
          </p:cNvPr>
          <p:cNvSpPr txBox="1"/>
          <p:nvPr/>
        </p:nvSpPr>
        <p:spPr>
          <a:xfrm>
            <a:off x="8061866" y="6454324"/>
            <a:ext cx="2913290" cy="369332"/>
          </a:xfrm>
          <a:prstGeom prst="rect">
            <a:avLst/>
          </a:prstGeom>
          <a:noFill/>
        </p:spPr>
        <p:txBody>
          <a:bodyPr wrap="square" rtlCol="0">
            <a:spAutoFit/>
          </a:bodyPr>
          <a:lstStyle/>
          <a:p>
            <a:r>
              <a:rPr lang="en-GB"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Humanitarian crisis</a:t>
            </a:r>
          </a:p>
        </p:txBody>
      </p:sp>
    </p:spTree>
    <p:extLst>
      <p:ext uri="{BB962C8B-B14F-4D97-AF65-F5344CB8AC3E}">
        <p14:creationId xmlns:p14="http://schemas.microsoft.com/office/powerpoint/2010/main" val="425186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834344-4BE8-CD24-30CC-DCB5BCECEC5E}"/>
              </a:ext>
            </a:extLst>
          </p:cNvPr>
          <p:cNvSpPr txBox="1">
            <a:spLocks/>
          </p:cNvSpPr>
          <p:nvPr/>
        </p:nvSpPr>
        <p:spPr>
          <a:xfrm>
            <a:off x="158578" y="117990"/>
            <a:ext cx="9783911" cy="6481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B-A-M Diagram: Crime Pattern Theory</a:t>
            </a:r>
          </a:p>
        </p:txBody>
      </p:sp>
      <p:sp>
        <p:nvSpPr>
          <p:cNvPr id="4" name="Rectangle 3">
            <a:extLst>
              <a:ext uri="{FF2B5EF4-FFF2-40B4-BE49-F238E27FC236}">
                <a16:creationId xmlns:a16="http://schemas.microsoft.com/office/drawing/2014/main" id="{485FDFA5-D5C7-8E1A-5EBA-D70E9D49EC38}"/>
              </a:ext>
            </a:extLst>
          </p:cNvPr>
          <p:cNvSpPr/>
          <p:nvPr/>
        </p:nvSpPr>
        <p:spPr>
          <a:xfrm>
            <a:off x="158578" y="579549"/>
            <a:ext cx="9268757" cy="61604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F19BF-B22C-A400-FEEF-2DB95786DF68}"/>
              </a:ext>
            </a:extLst>
          </p:cNvPr>
          <p:cNvSpPr txBox="1"/>
          <p:nvPr/>
        </p:nvSpPr>
        <p:spPr>
          <a:xfrm>
            <a:off x="270455" y="761930"/>
            <a:ext cx="523633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 = Activity space for potential offender</a:t>
            </a:r>
          </a:p>
        </p:txBody>
      </p:sp>
      <p:sp>
        <p:nvSpPr>
          <p:cNvPr id="6" name="Rectangle 5">
            <a:extLst>
              <a:ext uri="{FF2B5EF4-FFF2-40B4-BE49-F238E27FC236}">
                <a16:creationId xmlns:a16="http://schemas.microsoft.com/office/drawing/2014/main" id="{49B4212C-B31F-6841-CA74-21F20202B507}"/>
              </a:ext>
            </a:extLst>
          </p:cNvPr>
          <p:cNvSpPr/>
          <p:nvPr/>
        </p:nvSpPr>
        <p:spPr>
          <a:xfrm>
            <a:off x="850005" y="1521218"/>
            <a:ext cx="4984124" cy="2678805"/>
          </a:xfrm>
          <a:prstGeom prst="rect">
            <a:avLst/>
          </a:prstGeom>
          <a:solidFill>
            <a:schemeClr val="accent1">
              <a:alpha val="502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2EB44B0-8726-9EBC-BF02-66E8746FFAD7}"/>
              </a:ext>
            </a:extLst>
          </p:cNvPr>
          <p:cNvSpPr/>
          <p:nvPr/>
        </p:nvSpPr>
        <p:spPr>
          <a:xfrm>
            <a:off x="850005" y="3052294"/>
            <a:ext cx="7675809" cy="2932618"/>
          </a:xfrm>
          <a:prstGeom prst="rect">
            <a:avLst/>
          </a:prstGeom>
          <a:solidFill>
            <a:schemeClr val="accent2">
              <a:lumMod val="40000"/>
              <a:lumOff val="60000"/>
              <a:alpha val="5266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F61F86F-08AA-5509-AD14-EAAF15EFAB72}"/>
              </a:ext>
            </a:extLst>
          </p:cNvPr>
          <p:cNvSpPr/>
          <p:nvPr/>
        </p:nvSpPr>
        <p:spPr>
          <a:xfrm>
            <a:off x="3928057" y="1521218"/>
            <a:ext cx="4597758" cy="2678805"/>
          </a:xfrm>
          <a:prstGeom prst="rect">
            <a:avLst/>
          </a:prstGeom>
          <a:solidFill>
            <a:schemeClr val="accent6">
              <a:lumMod val="40000"/>
              <a:lumOff val="60000"/>
              <a:alpha val="495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0C7D95-7C1C-EE94-0E6A-0F9DE20D354E}"/>
              </a:ext>
            </a:extLst>
          </p:cNvPr>
          <p:cNvSpPr txBox="1"/>
          <p:nvPr/>
        </p:nvSpPr>
        <p:spPr>
          <a:xfrm>
            <a:off x="850005" y="1521218"/>
            <a:ext cx="283335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A = Environment</a:t>
            </a:r>
          </a:p>
        </p:txBody>
      </p:sp>
      <p:sp>
        <p:nvSpPr>
          <p:cNvPr id="10" name="TextBox 9">
            <a:extLst>
              <a:ext uri="{FF2B5EF4-FFF2-40B4-BE49-F238E27FC236}">
                <a16:creationId xmlns:a16="http://schemas.microsoft.com/office/drawing/2014/main" id="{C4BA16DA-66A5-52C0-8E3F-3AEE961577E9}"/>
              </a:ext>
            </a:extLst>
          </p:cNvPr>
          <p:cNvSpPr txBox="1"/>
          <p:nvPr/>
        </p:nvSpPr>
        <p:spPr>
          <a:xfrm>
            <a:off x="7272277" y="1521218"/>
            <a:ext cx="125353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 = Target</a:t>
            </a:r>
          </a:p>
        </p:txBody>
      </p:sp>
      <p:sp>
        <p:nvSpPr>
          <p:cNvPr id="11" name="TextBox 10">
            <a:extLst>
              <a:ext uri="{FF2B5EF4-FFF2-40B4-BE49-F238E27FC236}">
                <a16:creationId xmlns:a16="http://schemas.microsoft.com/office/drawing/2014/main" id="{8C87B654-C2D5-F046-5D87-273365BF1B97}"/>
              </a:ext>
            </a:extLst>
          </p:cNvPr>
          <p:cNvSpPr txBox="1"/>
          <p:nvPr/>
        </p:nvSpPr>
        <p:spPr>
          <a:xfrm>
            <a:off x="3241672" y="5571999"/>
            <a:ext cx="3102567"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 = Movement (Awareness)</a:t>
            </a:r>
          </a:p>
        </p:txBody>
      </p:sp>
      <p:sp>
        <p:nvSpPr>
          <p:cNvPr id="12" name="TextBox 11">
            <a:extLst>
              <a:ext uri="{FF2B5EF4-FFF2-40B4-BE49-F238E27FC236}">
                <a16:creationId xmlns:a16="http://schemas.microsoft.com/office/drawing/2014/main" id="{C404F3A4-1670-E144-6996-184EC0B165C4}"/>
              </a:ext>
            </a:extLst>
          </p:cNvPr>
          <p:cNvSpPr txBox="1"/>
          <p:nvPr/>
        </p:nvSpPr>
        <p:spPr>
          <a:xfrm>
            <a:off x="9477098" y="654199"/>
            <a:ext cx="2412445"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 = represent the reference of study area</a:t>
            </a:r>
          </a:p>
        </p:txBody>
      </p:sp>
      <p:sp>
        <p:nvSpPr>
          <p:cNvPr id="13" name="TextBox 12">
            <a:extLst>
              <a:ext uri="{FF2B5EF4-FFF2-40B4-BE49-F238E27FC236}">
                <a16:creationId xmlns:a16="http://schemas.microsoft.com/office/drawing/2014/main" id="{976C419C-C92F-C073-31A6-887222043396}"/>
              </a:ext>
            </a:extLst>
          </p:cNvPr>
          <p:cNvSpPr txBox="1"/>
          <p:nvPr/>
        </p:nvSpPr>
        <p:spPr>
          <a:xfrm>
            <a:off x="9477098" y="1882476"/>
            <a:ext cx="2532845"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 represent the variation in physical environmental conditions – environmental factors that attract a potential offender (security, social disorganisation etc.)</a:t>
            </a:r>
          </a:p>
        </p:txBody>
      </p:sp>
      <p:sp>
        <p:nvSpPr>
          <p:cNvPr id="14" name="TextBox 13">
            <a:extLst>
              <a:ext uri="{FF2B5EF4-FFF2-40B4-BE49-F238E27FC236}">
                <a16:creationId xmlns:a16="http://schemas.microsoft.com/office/drawing/2014/main" id="{A127D5EE-1C22-AF64-6A56-7DD576250AB6}"/>
              </a:ext>
            </a:extLst>
          </p:cNvPr>
          <p:cNvSpPr txBox="1"/>
          <p:nvPr/>
        </p:nvSpPr>
        <p:spPr>
          <a:xfrm>
            <a:off x="9477098" y="1228830"/>
            <a:ext cx="256250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 = Target refers to the victim (person, house, shop etc.) </a:t>
            </a:r>
          </a:p>
        </p:txBody>
      </p:sp>
      <p:sp>
        <p:nvSpPr>
          <p:cNvPr id="15" name="TextBox 14">
            <a:extLst>
              <a:ext uri="{FF2B5EF4-FFF2-40B4-BE49-F238E27FC236}">
                <a16:creationId xmlns:a16="http://schemas.microsoft.com/office/drawing/2014/main" id="{91CFF9F1-29ED-6848-98C0-6EEE99FFA4B6}"/>
              </a:ext>
            </a:extLst>
          </p:cNvPr>
          <p:cNvSpPr txBox="1"/>
          <p:nvPr/>
        </p:nvSpPr>
        <p:spPr>
          <a:xfrm>
            <a:off x="9467441" y="3340423"/>
            <a:ext cx="2532845"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M = Movement potential within study area (street network; accessibility etc.)</a:t>
            </a:r>
          </a:p>
        </p:txBody>
      </p:sp>
      <p:sp>
        <p:nvSpPr>
          <p:cNvPr id="16" name="Rectangle 15">
            <a:extLst>
              <a:ext uri="{FF2B5EF4-FFF2-40B4-BE49-F238E27FC236}">
                <a16:creationId xmlns:a16="http://schemas.microsoft.com/office/drawing/2014/main" id="{D4C98440-FB62-6593-54B2-55E29984A687}"/>
              </a:ext>
            </a:extLst>
          </p:cNvPr>
          <p:cNvSpPr/>
          <p:nvPr/>
        </p:nvSpPr>
        <p:spPr>
          <a:xfrm>
            <a:off x="3925914" y="3052294"/>
            <a:ext cx="1908215" cy="11477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25A876A-2A33-8379-1A89-CB859EE5ABFF}"/>
              </a:ext>
            </a:extLst>
          </p:cNvPr>
          <p:cNvSpPr txBox="1"/>
          <p:nvPr/>
        </p:nvSpPr>
        <p:spPr>
          <a:xfrm>
            <a:off x="9467441" y="4200016"/>
            <a:ext cx="2457717" cy="138499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A &amp; B &amp; M = This is the interplay between A &amp; B &amp; M, where they intersect – these 3 regions considered to be most optimal for crimes to occur in terms of when conditions from A and B and M converge </a:t>
            </a:r>
          </a:p>
        </p:txBody>
      </p:sp>
      <p:sp>
        <p:nvSpPr>
          <p:cNvPr id="18" name="TextBox 17">
            <a:extLst>
              <a:ext uri="{FF2B5EF4-FFF2-40B4-BE49-F238E27FC236}">
                <a16:creationId xmlns:a16="http://schemas.microsoft.com/office/drawing/2014/main" id="{8F9807BF-035F-87E2-E364-C217A0D038FD}"/>
              </a:ext>
            </a:extLst>
          </p:cNvPr>
          <p:cNvSpPr txBox="1"/>
          <p:nvPr/>
        </p:nvSpPr>
        <p:spPr>
          <a:xfrm>
            <a:off x="4116883" y="3302989"/>
            <a:ext cx="1526275"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A &amp; B &amp; M</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Crime event</a:t>
            </a:r>
          </a:p>
        </p:txBody>
      </p:sp>
      <p:cxnSp>
        <p:nvCxnSpPr>
          <p:cNvPr id="20" name="Straight Arrow Connector 19">
            <a:extLst>
              <a:ext uri="{FF2B5EF4-FFF2-40B4-BE49-F238E27FC236}">
                <a16:creationId xmlns:a16="http://schemas.microsoft.com/office/drawing/2014/main" id="{7DFB5B8F-3DF4-079C-5699-69A862E8B808}"/>
              </a:ext>
            </a:extLst>
          </p:cNvPr>
          <p:cNvCxnSpPr>
            <a:cxnSpLocks/>
          </p:cNvCxnSpPr>
          <p:nvPr/>
        </p:nvCxnSpPr>
        <p:spPr>
          <a:xfrm flipH="1" flipV="1">
            <a:off x="5538992" y="3915228"/>
            <a:ext cx="4015713" cy="19588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951C9D9-6453-34B2-D629-6D7128BABEC7}"/>
              </a:ext>
            </a:extLst>
          </p:cNvPr>
          <p:cNvSpPr txBox="1"/>
          <p:nvPr/>
        </p:nvSpPr>
        <p:spPr>
          <a:xfrm>
            <a:off x="9484437" y="5811129"/>
            <a:ext cx="2582608" cy="58477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This is what we want to estimate in our models</a:t>
            </a:r>
          </a:p>
        </p:txBody>
      </p:sp>
      <p:sp>
        <p:nvSpPr>
          <p:cNvPr id="19" name="TextBox 18">
            <a:extLst>
              <a:ext uri="{FF2B5EF4-FFF2-40B4-BE49-F238E27FC236}">
                <a16:creationId xmlns:a16="http://schemas.microsoft.com/office/drawing/2014/main" id="{88AB8CAF-E007-3EC1-5D79-39CB4E40C7BA}"/>
              </a:ext>
            </a:extLst>
          </p:cNvPr>
          <p:cNvSpPr txBox="1"/>
          <p:nvPr/>
        </p:nvSpPr>
        <p:spPr>
          <a:xfrm>
            <a:off x="6451479" y="104400"/>
            <a:ext cx="5697394" cy="369332"/>
          </a:xfrm>
          <a:prstGeom prst="rect">
            <a:avLst/>
          </a:prstGeom>
          <a:solidFill>
            <a:schemeClr val="accent1">
              <a:lumMod val="40000"/>
              <a:lumOff val="60000"/>
            </a:schemeClr>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of application to quantitative criminology</a:t>
            </a:r>
          </a:p>
        </p:txBody>
      </p:sp>
      <p:sp>
        <p:nvSpPr>
          <p:cNvPr id="21" name="Slide Number Placeholder 3">
            <a:extLst>
              <a:ext uri="{FF2B5EF4-FFF2-40B4-BE49-F238E27FC236}">
                <a16:creationId xmlns:a16="http://schemas.microsoft.com/office/drawing/2014/main" id="{5A37825F-9711-C3A6-CA76-14303F9FF56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298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the methodology behind niche models?</a:t>
            </a:r>
          </a:p>
        </p:txBody>
      </p:sp>
      <p:sp>
        <p:nvSpPr>
          <p:cNvPr id="4" name="Slide Number Placeholder 3">
            <a:extLst>
              <a:ext uri="{FF2B5EF4-FFF2-40B4-BE49-F238E27FC236}">
                <a16:creationId xmlns:a16="http://schemas.microsoft.com/office/drawing/2014/main" id="{D5732D24-D95C-46F3-8EBF-3259A1A5A7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70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[1]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Things to consider:</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 (i.e., environmental layers, presence only vs presence &amp; absence data (from surveys), or random generation of background data (to act as “pseudo absences”)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(i.e., examine of variable contribution, response curves for each predictor variable and Area Under the Curve (AUCs))</a:t>
            </a:r>
          </a:p>
          <a:p>
            <a:pPr marL="457200" indent="-457200">
              <a:lnSpc>
                <a:spcPct val="100000"/>
              </a:lnSpc>
              <a:spcBef>
                <a:spcPts val="0"/>
              </a:spcBef>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eriod"/>
            </a:pPr>
            <a:r>
              <a:rPr lang="en-US" sz="2400" dirty="0">
                <a:latin typeface="Helvetica Neue" panose="02000503000000020004" pitchFamily="2" charset="0"/>
                <a:ea typeface="Helvetica Neue" panose="02000503000000020004" pitchFamily="2" charset="0"/>
                <a:cs typeface="Helvetica Neue" panose="02000503000000020004" pitchFamily="2" charset="0"/>
              </a:rPr>
              <a:t>Interpretation of model outputs (i.e., predicted probabilities and suitability areas/niches) </a:t>
            </a:r>
          </a:p>
        </p:txBody>
      </p:sp>
      <p:sp>
        <p:nvSpPr>
          <p:cNvPr id="2" name="Slide Number Placeholder 3">
            <a:extLst>
              <a:ext uri="{FF2B5EF4-FFF2-40B4-BE49-F238E27FC236}">
                <a16:creationId xmlns:a16="http://schemas.microsoft.com/office/drawing/2014/main" id="{9D229E73-06E3-7C13-898F-5551622FF9D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16</a:t>
            </a:fld>
            <a:endParaRPr lang="en-US" altLang="x-none" dirty="0"/>
          </a:p>
        </p:txBody>
      </p:sp>
    </p:spTree>
    <p:extLst>
      <p:ext uri="{BB962C8B-B14F-4D97-AF65-F5344CB8AC3E}">
        <p14:creationId xmlns:p14="http://schemas.microsoft.com/office/powerpoint/2010/main" val="1555305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Definition of the research question</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The research question, in whatever context or domain of science it is in. You must be able to link whatever scientific theory (or plausible mechanism) that explains the outcome of interest with the BAM diagram.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Ask yourself the following questions:</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is the outcome of interest?</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What are the environmental (i.e., abiotic and biotic) factors that influence the occurrence of an outcome?</a:t>
            </a:r>
          </a:p>
          <a:p>
            <a:pPr>
              <a:lnSpc>
                <a:spcPct val="100000"/>
              </a:lnSpc>
              <a:spcBef>
                <a:spcPts val="0"/>
              </a:spcBef>
            </a:pPr>
            <a:r>
              <a:rPr lang="en-US" sz="2200" dirty="0">
                <a:latin typeface="Helvetica Neue" panose="02000503000000020004" pitchFamily="2" charset="0"/>
                <a:ea typeface="Helvetica Neue" panose="02000503000000020004" pitchFamily="2" charset="0"/>
                <a:cs typeface="Helvetica Neue" panose="02000503000000020004" pitchFamily="2" charset="0"/>
              </a:rPr>
              <a:t>Is there a scientific explanation or plausible mechanism?</a:t>
            </a:r>
          </a:p>
          <a:p>
            <a:pPr marL="0" indent="0">
              <a:lnSpc>
                <a:spcPct val="100000"/>
              </a:lnSpc>
              <a:spcBef>
                <a:spcPts val="0"/>
              </a:spcBef>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is how you justify the use of niche models to addressing research question. </a:t>
            </a:r>
          </a:p>
        </p:txBody>
      </p:sp>
      <p:sp>
        <p:nvSpPr>
          <p:cNvPr id="4" name="Slide Number Placeholder 3">
            <a:extLst>
              <a:ext uri="{FF2B5EF4-FFF2-40B4-BE49-F238E27FC236}">
                <a16:creationId xmlns:a16="http://schemas.microsoft.com/office/drawing/2014/main" id="{6F7AEA53-6750-A213-3002-4F9B10DD9BC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87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70555" y="145827"/>
            <a:ext cx="116508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[2]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Data identification and preparation</a:t>
            </a:r>
          </a:p>
          <a:p>
            <a:pPr marL="0" indent="0">
              <a:lnSpc>
                <a:spcPct val="100000"/>
              </a:lnSpc>
              <a:spcBef>
                <a:spcPts val="0"/>
              </a:spcBef>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Environmental variables</a:t>
            </a:r>
            <a:r>
              <a:rPr lang="en-US" sz="2200" dirty="0">
                <a:latin typeface="Helvetica Neue" panose="02000503000000020004" pitchFamily="2" charset="0"/>
                <a:ea typeface="Helvetica Neue" panose="02000503000000020004" pitchFamily="2" charset="0"/>
                <a:cs typeface="Helvetica Neue" panose="02000503000000020004" pitchFamily="2" charset="0"/>
              </a:rPr>
              <a:t>: these are a series of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gridded raster datasets</a:t>
            </a:r>
          </a:p>
          <a:p>
            <a:pPr>
              <a:lnSpc>
                <a:spcPct val="100000"/>
              </a:lnSpc>
              <a:spcBef>
                <a:spcPts val="0"/>
              </a:spcBef>
              <a:buFont typeface="Wingdings" pitchFamily="2" charset="2"/>
              <a:buChar char="§"/>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buFont typeface="Wingdings" pitchFamily="2" charset="2"/>
              <a:buChar char="§"/>
            </a:pPr>
            <a:r>
              <a:rPr lang="en-US" sz="2200" b="1" dirty="0">
                <a:latin typeface="Helvetica Neue" panose="02000503000000020004" pitchFamily="2" charset="0"/>
                <a:ea typeface="Helvetica Neue" panose="02000503000000020004" pitchFamily="2" charset="0"/>
                <a:cs typeface="Helvetica Neue" panose="02000503000000020004" pitchFamily="2" charset="0"/>
              </a:rPr>
              <a:t>Outcome of interest</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is </a:t>
            </a:r>
            <a:r>
              <a:rPr lang="en-US" sz="2200" b="1" dirty="0">
                <a:latin typeface="Helvetica Neue" panose="02000503000000020004" pitchFamily="2" charset="0"/>
                <a:ea typeface="Helvetica Neue" panose="02000503000000020004" pitchFamily="2" charset="0"/>
                <a:cs typeface="Helvetica Neue" panose="02000503000000020004" pitchFamily="2" charset="0"/>
              </a:rPr>
              <a:t>spatial point data 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it should represent the presence of an outcome. There are three types of formats – which they can be presented.</a:t>
            </a:r>
          </a:p>
          <a:p>
            <a:pPr marL="0" indent="0">
              <a:lnSpc>
                <a:spcPct val="100000"/>
              </a:lnSpc>
              <a:spcBef>
                <a:spcPts val="0"/>
              </a:spcBef>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 </a:t>
            </a: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Presence-only</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But at the same time, does not contain point sample location of known absences of that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and absence of a particular outcome. </a:t>
            </a:r>
          </a:p>
          <a:p>
            <a:pPr marL="514350" indent="-514350">
              <a:lnSpc>
                <a:spcPct val="100000"/>
              </a:lnSpc>
              <a:spcBef>
                <a:spcPts val="0"/>
              </a:spcBef>
              <a:buFont typeface="+mj-lt"/>
              <a:buAutoNum type="romanLcPeriod"/>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lnSpc>
                <a:spcPct val="100000"/>
              </a:lnSpc>
              <a:spcBef>
                <a:spcPts val="0"/>
              </a:spcBef>
              <a:buFont typeface="+mj-lt"/>
              <a:buAutoNum type="romanL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Presence and pseudo-absence</a:t>
            </a:r>
            <a:r>
              <a:rPr lang="en-US" sz="2200" dirty="0">
                <a:latin typeface="Helvetica Neue" panose="02000503000000020004" pitchFamily="2" charset="0"/>
                <a:ea typeface="Helvetica Neue" panose="02000503000000020004" pitchFamily="2" charset="0"/>
                <a:cs typeface="Helvetica Neue" panose="02000503000000020004" pitchFamily="2" charset="0"/>
              </a:rPr>
              <a:t>: This refers to point sample locations with information on known presence of a particular outcome only. But the absence points were generated at random spatially to be used as controls.   </a:t>
            </a: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514350">
              <a:lnSpc>
                <a:spcPct val="100000"/>
              </a:lnSpc>
              <a:spcBef>
                <a:spcPts val="0"/>
              </a:spcBef>
              <a:buFont typeface="+mj-lt"/>
              <a:buAutoNum type="romanLcPeriod"/>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848B550C-EFB4-2C98-66DD-D0C8D8810DC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72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15F6E52-BEB7-3963-3F12-AE21593FDD2E}"/>
              </a:ext>
            </a:extLst>
          </p:cNvPr>
          <p:cNvPicPr>
            <a:picLocks noChangeAspect="1"/>
          </p:cNvPicPr>
          <p:nvPr/>
        </p:nvPicPr>
        <p:blipFill>
          <a:blip r:embed="rId2"/>
          <a:stretch>
            <a:fillRect/>
          </a:stretch>
        </p:blipFill>
        <p:spPr>
          <a:xfrm>
            <a:off x="1797234" y="878620"/>
            <a:ext cx="7772400" cy="4894699"/>
          </a:xfrm>
          <a:prstGeom prst="rect">
            <a:avLst/>
          </a:prstGeom>
        </p:spPr>
      </p:pic>
      <p:sp>
        <p:nvSpPr>
          <p:cNvPr id="4" name="TextBox 3">
            <a:extLst>
              <a:ext uri="{FF2B5EF4-FFF2-40B4-BE49-F238E27FC236}">
                <a16:creationId xmlns:a16="http://schemas.microsoft.com/office/drawing/2014/main" id="{D9495B5D-94A5-8D29-2FB2-1435D32EB5FF}"/>
              </a:ext>
            </a:extLst>
          </p:cNvPr>
          <p:cNvSpPr txBox="1"/>
          <p:nvPr/>
        </p:nvSpPr>
        <p:spPr>
          <a:xfrm>
            <a:off x="55809" y="128788"/>
            <a:ext cx="604019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Malaria prevalence survey in Madagascar</a:t>
            </a:r>
          </a:p>
        </p:txBody>
      </p:sp>
      <p:sp>
        <p:nvSpPr>
          <p:cNvPr id="5" name="TextBox 4">
            <a:extLst>
              <a:ext uri="{FF2B5EF4-FFF2-40B4-BE49-F238E27FC236}">
                <a16:creationId xmlns:a16="http://schemas.microsoft.com/office/drawing/2014/main" id="{5C816C7B-73EE-ED5F-98D2-AEFDE8A55A47}"/>
              </a:ext>
            </a:extLst>
          </p:cNvPr>
          <p:cNvSpPr txBox="1"/>
          <p:nvPr/>
        </p:nvSpPr>
        <p:spPr>
          <a:xfrm>
            <a:off x="7340958" y="90151"/>
            <a:ext cx="470078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Research question: Where will Malaria transmission occur?</a:t>
            </a:r>
          </a:p>
        </p:txBody>
      </p:sp>
      <p:sp>
        <p:nvSpPr>
          <p:cNvPr id="6" name="TextBox 5">
            <a:extLst>
              <a:ext uri="{FF2B5EF4-FFF2-40B4-BE49-F238E27FC236}">
                <a16:creationId xmlns:a16="http://schemas.microsoft.com/office/drawing/2014/main" id="{1F560CC4-1EB8-F6F9-C429-2808D26AAB81}"/>
              </a:ext>
            </a:extLst>
          </p:cNvPr>
          <p:cNvSpPr txBox="1"/>
          <p:nvPr/>
        </p:nvSpPr>
        <p:spPr>
          <a:xfrm>
            <a:off x="429296" y="5830653"/>
            <a:ext cx="325039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only: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with at least one person infected with Malaria</a:t>
            </a:r>
          </a:p>
        </p:txBody>
      </p:sp>
      <p:sp>
        <p:nvSpPr>
          <p:cNvPr id="7" name="TextBox 6">
            <a:extLst>
              <a:ext uri="{FF2B5EF4-FFF2-40B4-BE49-F238E27FC236}">
                <a16:creationId xmlns:a16="http://schemas.microsoft.com/office/drawing/2014/main" id="{15A9EC71-81A0-7A78-46F1-BD89ADB0647F}"/>
              </a:ext>
            </a:extLst>
          </p:cNvPr>
          <p:cNvSpPr txBox="1"/>
          <p:nvPr/>
        </p:nvSpPr>
        <p:spPr>
          <a:xfrm>
            <a:off x="3852930" y="5844625"/>
            <a:ext cx="3250397"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&amp; 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Surveys of communities where we have at least one infected person with Malaria at a location; and other communities with people that are disease free.</a:t>
            </a:r>
          </a:p>
        </p:txBody>
      </p:sp>
      <p:sp>
        <p:nvSpPr>
          <p:cNvPr id="8" name="TextBox 7">
            <a:extLst>
              <a:ext uri="{FF2B5EF4-FFF2-40B4-BE49-F238E27FC236}">
                <a16:creationId xmlns:a16="http://schemas.microsoft.com/office/drawing/2014/main" id="{41ACB674-8291-9C2F-8FEB-3CD22A98B07D}"/>
              </a:ext>
            </a:extLst>
          </p:cNvPr>
          <p:cNvSpPr txBox="1"/>
          <p:nvPr/>
        </p:nvSpPr>
        <p:spPr>
          <a:xfrm>
            <a:off x="7276564" y="5830653"/>
            <a:ext cx="3874656" cy="1015663"/>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Presence and pseudo-absence: </a:t>
            </a:r>
            <a:r>
              <a:rPr lang="en-GB" sz="1200" dirty="0">
                <a:latin typeface="Helvetica Neue" panose="02000503000000020004" pitchFamily="2" charset="0"/>
                <a:ea typeface="Helvetica Neue" panose="02000503000000020004" pitchFamily="2" charset="0"/>
                <a:cs typeface="Helvetica Neue" panose="02000503000000020004" pitchFamily="2" charset="0"/>
              </a:rPr>
              <a:t>We only surveys of communities with at least one person infected with Malaria. No absence data, and hence we generate them randomly to act as proxies for absences (background)</a:t>
            </a:r>
          </a:p>
        </p:txBody>
      </p:sp>
      <p:sp>
        <p:nvSpPr>
          <p:cNvPr id="2" name="Slide Number Placeholder 3">
            <a:extLst>
              <a:ext uri="{FF2B5EF4-FFF2-40B4-BE49-F238E27FC236}">
                <a16:creationId xmlns:a16="http://schemas.microsoft.com/office/drawing/2014/main" id="{CF29CD36-1C2A-3C8A-C7FE-E7F2EACE68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19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55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342900" indent="-3429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what are niche models and the concept of niche?</a:t>
            </a:r>
          </a:p>
          <a:p>
            <a:pPr marL="342900" indent="-342900">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To understand the theoretical framework behind niche modelling</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Knowing the modelling process of niche models with specific focus on Maximum Entropy (MAXENT) model</a:t>
            </a:r>
          </a:p>
          <a:p>
            <a:pPr marL="342900" indent="-342900">
              <a:buFont typeface="Arial"/>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the prediction of wildfires in California as a motivating example</a:t>
            </a:r>
          </a:p>
        </p:txBody>
      </p:sp>
      <p:sp>
        <p:nvSpPr>
          <p:cNvPr id="3" name="Slide Number Placeholder 3">
            <a:extLst>
              <a:ext uri="{FF2B5EF4-FFF2-40B4-BE49-F238E27FC236}">
                <a16:creationId xmlns:a16="http://schemas.microsoft.com/office/drawing/2014/main" id="{971ADD48-4985-D35A-0029-2817947FE7A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2907846619"/>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Slide Number Placeholder 3">
            <a:extLst>
              <a:ext uri="{FF2B5EF4-FFF2-40B4-BE49-F238E27FC236}">
                <a16:creationId xmlns:a16="http://schemas.microsoft.com/office/drawing/2014/main" id="{55E1EB5D-67C1-BCEB-B408-3D108B0BDF1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048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9D229E73-06E3-7C13-898F-5551622FF9D4}"/>
              </a:ext>
            </a:extLst>
          </p:cNvPr>
          <p:cNvSpPr txBox="1">
            <a:spLocks/>
          </p:cNvSpPr>
          <p:nvPr/>
        </p:nvSpPr>
        <p:spPr>
          <a:xfrm>
            <a:off x="11531600" y="6395904"/>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pPr/>
              <a:t>21</a:t>
            </a:fld>
            <a:endParaRPr lang="en-US" altLang="x-none" dirty="0"/>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30681764"/>
              </p:ext>
            </p:extLst>
          </p:nvPr>
        </p:nvGraphicFramePr>
        <p:xfrm>
          <a:off x="888374" y="1639195"/>
          <a:ext cx="9826848" cy="321056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Climatic envelope</a:t>
                      </a:r>
                    </a:p>
                    <a:p>
                      <a:r>
                        <a:rPr lang="en-GB" b="0" i="0" dirty="0">
                          <a:latin typeface="Helvetica Neue" panose="02000503000000020004" pitchFamily="2" charset="0"/>
                          <a:ea typeface="Helvetica Neue" panose="02000503000000020004" pitchFamily="2" charset="0"/>
                          <a:cs typeface="Helvetica Neue" panose="02000503000000020004" pitchFamily="2" charset="0"/>
                        </a:rPr>
                        <a:t>Gower Metric</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Presence-only</a:t>
                      </a:r>
                    </a:p>
                  </a:txBody>
                  <a:tcPr/>
                </a:tc>
                <a:extLst>
                  <a:ext uri="{0D108BD9-81ED-4DB2-BD59-A6C34878D82A}">
                    <a16:rowId xmlns:a16="http://schemas.microsoft.com/office/drawing/2014/main" val="186289615"/>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Regression-based models: e.g., Generalised linear model (GLM) and Generalised additive model (GAM)(non-linear)</a:t>
                      </a:r>
                    </a:p>
                  </a:txBody>
                  <a:tcPr/>
                </a:tc>
                <a:tc>
                  <a:txBody>
                    <a:bodyPr/>
                    <a:lstStyle/>
                    <a:p>
                      <a:pPr marL="0" indent="0">
                        <a:buFont typeface="Arial" panose="020B0604020202020204" pitchFamily="34" charset="0"/>
                        <a:buNone/>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451905814"/>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Machine learning models: Artificial Neural Network (ANN); Classification and regression-trees for GLM, GAM and ANNs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absence</a:t>
                      </a:r>
                    </a:p>
                    <a:p>
                      <a:endParaRPr lang="en-GB"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181705992"/>
                  </a:ext>
                </a:extLst>
              </a:tr>
            </a:tbl>
          </a:graphicData>
        </a:graphic>
      </p:graphicFrame>
      <p:sp>
        <p:nvSpPr>
          <p:cNvPr id="6" name="TextBox 5">
            <a:extLst>
              <a:ext uri="{FF2B5EF4-FFF2-40B4-BE49-F238E27FC236}">
                <a16:creationId xmlns:a16="http://schemas.microsoft.com/office/drawing/2014/main" id="{E2D1B7BD-0C76-9921-2C85-A959DD25D294}"/>
              </a:ext>
            </a:extLst>
          </p:cNvPr>
          <p:cNvSpPr txBox="1"/>
          <p:nvPr/>
        </p:nvSpPr>
        <p:spPr>
          <a:xfrm>
            <a:off x="888374" y="4998803"/>
            <a:ext cx="7558801" cy="646331"/>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There are a tonne of other models out there which I have not listed </a:t>
            </a:r>
          </a:p>
          <a:p>
            <a:r>
              <a:rPr lang="en-GB" b="1" dirty="0">
                <a:latin typeface="Helvetica Neue" panose="02000503000000020004" pitchFamily="2" charset="0"/>
                <a:ea typeface="Helvetica Neue" panose="02000503000000020004" pitchFamily="2" charset="0"/>
                <a:cs typeface="Helvetica Neue" panose="02000503000000020004" pitchFamily="2" charset="0"/>
              </a:rPr>
              <a:t>because I just don’t know what they do…</a:t>
            </a:r>
          </a:p>
        </p:txBody>
      </p:sp>
      <p:sp>
        <p:nvSpPr>
          <p:cNvPr id="5" name="Rectangle 4">
            <a:extLst>
              <a:ext uri="{FF2B5EF4-FFF2-40B4-BE49-F238E27FC236}">
                <a16:creationId xmlns:a16="http://schemas.microsoft.com/office/drawing/2014/main" id="{83E423E5-55CE-DCAE-260D-7A4B8A25E41A}"/>
              </a:ext>
            </a:extLst>
          </p:cNvPr>
          <p:cNvSpPr/>
          <p:nvPr/>
        </p:nvSpPr>
        <p:spPr>
          <a:xfrm>
            <a:off x="539578" y="2562896"/>
            <a:ext cx="10484737" cy="447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1673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0A94-B140-DBE4-E810-95A5606500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A7ED7-DE10-48E1-EE03-2C6A19B8E5E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[3]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3095B31-8ACF-1C54-41AC-2F3750625102}"/>
              </a:ext>
            </a:extLst>
          </p:cNvPr>
          <p:cNvGraphicFramePr>
            <a:graphicFrameLocks noGrp="1"/>
          </p:cNvGraphicFramePr>
          <p:nvPr/>
        </p:nvGraphicFramePr>
        <p:xfrm>
          <a:off x="248887" y="1440506"/>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p:sp>
        <p:nvSpPr>
          <p:cNvPr id="5" name="TextBox 4">
            <a:extLst>
              <a:ext uri="{FF2B5EF4-FFF2-40B4-BE49-F238E27FC236}">
                <a16:creationId xmlns:a16="http://schemas.microsoft.com/office/drawing/2014/main" id="{FAD53BCC-2777-EA3E-6E9B-2837A937F7FE}"/>
              </a:ext>
            </a:extLst>
          </p:cNvPr>
          <p:cNvSpPr txBox="1"/>
          <p:nvPr/>
        </p:nvSpPr>
        <p:spPr>
          <a:xfrm>
            <a:off x="234814" y="2388887"/>
            <a:ext cx="9854993" cy="646331"/>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Maximum Entropy model (MAXENT) </a:t>
            </a:r>
            <a:r>
              <a:rPr lang="en-GB" dirty="0">
                <a:latin typeface="Arial" panose="020B0604020202020204" pitchFamily="34" charset="0"/>
                <a:cs typeface="Arial" panose="020B0604020202020204" pitchFamily="34" charset="0"/>
              </a:rPr>
              <a:t>is a probabilistic model used to make predictions about an unknown distributions based on a set of constraints (independent variables).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93DA2BE-ECA1-91AD-D0E5-F6900A25BFE8}"/>
                  </a:ext>
                </a:extLst>
              </p:cNvPr>
              <p:cNvSpPr txBox="1"/>
              <p:nvPr/>
            </p:nvSpPr>
            <p:spPr>
              <a:xfrm>
                <a:off x="220853" y="3123382"/>
                <a:ext cx="4061567" cy="819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r>
                        <m:rPr>
                          <m:sty m:val="p"/>
                        </m:rPr>
                        <a:rPr lang="en-GB" sz="2000" b="0" i="0" smtClean="0">
                          <a:latin typeface="Cambria Math" panose="02040503050406030204" pitchFamily="18" charset="0"/>
                        </a:rPr>
                        <m:t>exp</m:t>
                      </m:r>
                      <m:d>
                        <m:dPr>
                          <m:ctrlPr>
                            <a:rPr lang="en-GB" sz="2000" b="0" i="1" smtClean="0">
                              <a:latin typeface="Cambria Math" panose="02040503050406030204" pitchFamily="18" charset="0"/>
                            </a:rPr>
                          </m:ctrlPr>
                        </m:dPr>
                        <m:e>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i="1">
                                      <a:latin typeface="Cambria Math" panose="02040503050406030204" pitchFamily="18" charset="0"/>
                                    </a:rPr>
                                    <m:t>0</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nary>
                                    <m:naryPr>
                                      <m:chr m:val="∑"/>
                                      <m:ctrlPr>
                                        <a:rPr lang="en-GB" sz="2000" i="1">
                                          <a:latin typeface="Cambria Math" panose="02040503050406030204" pitchFamily="18" charset="0"/>
                                        </a:rPr>
                                      </m:ctrlPr>
                                    </m:naryPr>
                                    <m:sub>
                                      <m:r>
                                        <m:rPr>
                                          <m:brk m:alnAt="23"/>
                                        </m:rPr>
                                        <a:rPr lang="en-GB" sz="2000" i="1">
                                          <a:latin typeface="Cambria Math" panose="02040503050406030204" pitchFamily="18" charset="0"/>
                                        </a:rPr>
                                        <m:t>𝑗</m:t>
                                      </m:r>
                                      <m:r>
                                        <a:rPr lang="en-GB" sz="2000" i="1">
                                          <a:latin typeface="Cambria Math" panose="02040503050406030204" pitchFamily="18" charset="0"/>
                                        </a:rPr>
                                        <m:t>=1</m:t>
                                      </m:r>
                                    </m:sub>
                                    <m:sup>
                                      <m:r>
                                        <a:rPr lang="en-GB" sz="2000" i="1">
                                          <a:latin typeface="Cambria Math" panose="02040503050406030204" pitchFamily="18" charset="0"/>
                                        </a:rPr>
                                        <m:t>1</m:t>
                                      </m:r>
                                    </m:sup>
                                    <m:e>
                                      <m:r>
                                        <a:rPr lang="en-GB" sz="2000" i="1">
                                          <a:latin typeface="Cambria Math" panose="02040503050406030204" pitchFamily="18" charset="0"/>
                                          <a:ea typeface="Cambria Math" panose="02040503050406030204" pitchFamily="18" charset="0"/>
                                        </a:rPr>
                                        <m:t>𝜆</m:t>
                                      </m:r>
                                    </m:e>
                                  </m:nary>
                                </m:e>
                                <m:sub>
                                  <m:r>
                                    <a:rPr lang="en-GB" sz="2000" i="1">
                                      <a:latin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𝑓</m:t>
                                  </m:r>
                                </m:e>
                                <m:sub>
                                  <m:r>
                                    <a:rPr lang="en-GB" sz="2000" i="1">
                                      <a:latin typeface="Cambria Math" panose="02040503050406030204" pitchFamily="18" charset="0"/>
                                    </a:rPr>
                                    <m:t>𝑗</m:t>
                                  </m:r>
                                </m:sub>
                              </m:sSub>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𝑖𝑗</m:t>
                                      </m:r>
                                    </m:sub>
                                  </m:sSub>
                                </m:e>
                              </m:d>
                            </m:num>
                            <m:den>
                              <m:r>
                                <a:rPr lang="en-GB" sz="2000" i="1">
                                  <a:latin typeface="Cambria Math" panose="02040503050406030204" pitchFamily="18" charset="0"/>
                                </a:rPr>
                                <m:t>𝑍</m:t>
                              </m:r>
                            </m:den>
                          </m:f>
                        </m:e>
                      </m:d>
                    </m:oMath>
                  </m:oMathPara>
                </a14:m>
                <a:endParaRPr lang="en-GB" sz="2000" dirty="0"/>
              </a:p>
            </p:txBody>
          </p:sp>
        </mc:Choice>
        <mc:Fallback>
          <p:sp>
            <p:nvSpPr>
              <p:cNvPr id="6" name="TextBox 5">
                <a:extLst>
                  <a:ext uri="{FF2B5EF4-FFF2-40B4-BE49-F238E27FC236}">
                    <a16:creationId xmlns:a16="http://schemas.microsoft.com/office/drawing/2014/main" id="{093DA2BE-ECA1-91AD-D0E5-F6900A25BFE8}"/>
                  </a:ext>
                </a:extLst>
              </p:cNvPr>
              <p:cNvSpPr txBox="1">
                <a:spLocks noRot="1" noChangeAspect="1" noMove="1" noResize="1" noEditPoints="1" noAdjustHandles="1" noChangeArrowheads="1" noChangeShapeType="1" noTextEdit="1"/>
              </p:cNvSpPr>
              <p:nvPr/>
            </p:nvSpPr>
            <p:spPr>
              <a:xfrm>
                <a:off x="220853" y="3123382"/>
                <a:ext cx="4061567" cy="819583"/>
              </a:xfrm>
              <a:prstGeom prst="rect">
                <a:avLst/>
              </a:prstGeom>
              <a:blipFill>
                <a:blip r:embed="rId3"/>
                <a:stretch>
                  <a:fillRect t="-54545" b="-39394"/>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2480BDA6-3FA6-CCB4-9A48-6974CDA5C7DC}"/>
              </a:ext>
            </a:extLst>
          </p:cNvPr>
          <p:cNvSpPr/>
          <p:nvPr/>
        </p:nvSpPr>
        <p:spPr>
          <a:xfrm>
            <a:off x="8544232" y="4263145"/>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Diagram&#10;&#10;Description automatically generated">
            <a:extLst>
              <a:ext uri="{FF2B5EF4-FFF2-40B4-BE49-F238E27FC236}">
                <a16:creationId xmlns:a16="http://schemas.microsoft.com/office/drawing/2014/main" id="{32F6CF84-E113-9317-7E58-00273C80EB87}"/>
              </a:ext>
            </a:extLst>
          </p:cNvPr>
          <p:cNvPicPr>
            <a:picLocks noChangeAspect="1"/>
          </p:cNvPicPr>
          <p:nvPr/>
        </p:nvPicPr>
        <p:blipFill rotWithShape="1">
          <a:blip r:embed="rId4">
            <a:alphaModFix amt="61000"/>
          </a:blip>
          <a:srcRect l="-226" r="67621" b="49393"/>
          <a:stretch/>
        </p:blipFill>
        <p:spPr>
          <a:xfrm>
            <a:off x="8862632" y="5047696"/>
            <a:ext cx="719383" cy="838626"/>
          </a:xfrm>
          <a:prstGeom prst="rect">
            <a:avLst/>
          </a:prstGeom>
          <a:ln>
            <a:solidFill>
              <a:schemeClr val="tx1"/>
            </a:solidFill>
            <a:prstDash val="sysDot"/>
          </a:ln>
        </p:spPr>
      </p:pic>
      <p:pic>
        <p:nvPicPr>
          <p:cNvPr id="11" name="Picture 10" descr="Diagram&#10;&#10;Description automatically generated">
            <a:extLst>
              <a:ext uri="{FF2B5EF4-FFF2-40B4-BE49-F238E27FC236}">
                <a16:creationId xmlns:a16="http://schemas.microsoft.com/office/drawing/2014/main" id="{87F94EEC-20FF-2A9D-2204-7C94227A2A4B}"/>
              </a:ext>
            </a:extLst>
          </p:cNvPr>
          <p:cNvPicPr>
            <a:picLocks noChangeAspect="1"/>
          </p:cNvPicPr>
          <p:nvPr/>
        </p:nvPicPr>
        <p:blipFill rotWithShape="1">
          <a:blip r:embed="rId4">
            <a:alphaModFix amt="38000"/>
          </a:blip>
          <a:srcRect l="34085" r="33309" b="50000"/>
          <a:stretch/>
        </p:blipFill>
        <p:spPr>
          <a:xfrm>
            <a:off x="9251558" y="4938091"/>
            <a:ext cx="719383" cy="828573"/>
          </a:xfrm>
          <a:prstGeom prst="rect">
            <a:avLst/>
          </a:prstGeom>
          <a:ln>
            <a:solidFill>
              <a:schemeClr val="tx1"/>
            </a:solidFill>
            <a:prstDash val="sysDot"/>
          </a:ln>
        </p:spPr>
      </p:pic>
      <p:pic>
        <p:nvPicPr>
          <p:cNvPr id="12" name="Picture 11" descr="Diagram&#10;&#10;Description automatically generated">
            <a:extLst>
              <a:ext uri="{FF2B5EF4-FFF2-40B4-BE49-F238E27FC236}">
                <a16:creationId xmlns:a16="http://schemas.microsoft.com/office/drawing/2014/main" id="{E9B1277A-A211-ACD8-5B53-E58B967CC318}"/>
              </a:ext>
            </a:extLst>
          </p:cNvPr>
          <p:cNvPicPr>
            <a:picLocks noChangeAspect="1"/>
          </p:cNvPicPr>
          <p:nvPr/>
        </p:nvPicPr>
        <p:blipFill rotWithShape="1">
          <a:blip r:embed="rId4">
            <a:alphaModFix amt="61000"/>
          </a:blip>
          <a:srcRect l="67395" t="49223"/>
          <a:stretch/>
        </p:blipFill>
        <p:spPr>
          <a:xfrm>
            <a:off x="10698137" y="4346740"/>
            <a:ext cx="719383" cy="841445"/>
          </a:xfrm>
          <a:prstGeom prst="rect">
            <a:avLst/>
          </a:prstGeom>
          <a:ln>
            <a:solidFill>
              <a:schemeClr val="tx1"/>
            </a:solidFill>
            <a:prstDash val="sysDot"/>
          </a:ln>
        </p:spPr>
      </p:pic>
      <p:pic>
        <p:nvPicPr>
          <p:cNvPr id="13" name="Picture 12" descr="Diagram&#10;&#10;Description automatically generated">
            <a:extLst>
              <a:ext uri="{FF2B5EF4-FFF2-40B4-BE49-F238E27FC236}">
                <a16:creationId xmlns:a16="http://schemas.microsoft.com/office/drawing/2014/main" id="{867BAFE6-DD11-9CA9-D35C-D64A8242E86F}"/>
              </a:ext>
            </a:extLst>
          </p:cNvPr>
          <p:cNvPicPr>
            <a:picLocks noChangeAspect="1"/>
          </p:cNvPicPr>
          <p:nvPr/>
        </p:nvPicPr>
        <p:blipFill rotWithShape="1">
          <a:blip r:embed="rId4">
            <a:alphaModFix amt="61000"/>
          </a:blip>
          <a:srcRect l="33413" t="49223" r="33302"/>
          <a:stretch/>
        </p:blipFill>
        <p:spPr>
          <a:xfrm>
            <a:off x="10366406" y="4510932"/>
            <a:ext cx="734370" cy="841445"/>
          </a:xfrm>
          <a:prstGeom prst="rect">
            <a:avLst/>
          </a:prstGeom>
          <a:ln>
            <a:solidFill>
              <a:schemeClr val="tx1"/>
            </a:solidFill>
            <a:prstDash val="sysDot"/>
          </a:ln>
        </p:spPr>
      </p:pic>
      <p:pic>
        <p:nvPicPr>
          <p:cNvPr id="14" name="Picture 13" descr="Diagram&#10;&#10;Description automatically generated">
            <a:extLst>
              <a:ext uri="{FF2B5EF4-FFF2-40B4-BE49-F238E27FC236}">
                <a16:creationId xmlns:a16="http://schemas.microsoft.com/office/drawing/2014/main" id="{923273CE-CDEB-88F9-5371-9AE9E85ED2B2}"/>
              </a:ext>
            </a:extLst>
          </p:cNvPr>
          <p:cNvPicPr>
            <a:picLocks noChangeAspect="1"/>
          </p:cNvPicPr>
          <p:nvPr/>
        </p:nvPicPr>
        <p:blipFill rotWithShape="1">
          <a:blip r:embed="rId4">
            <a:alphaModFix amt="61000"/>
          </a:blip>
          <a:srcRect t="49223" r="68162"/>
          <a:stretch/>
        </p:blipFill>
        <p:spPr>
          <a:xfrm>
            <a:off x="9998117" y="4640377"/>
            <a:ext cx="702462" cy="841445"/>
          </a:xfrm>
          <a:prstGeom prst="rect">
            <a:avLst/>
          </a:prstGeom>
          <a:ln>
            <a:solidFill>
              <a:schemeClr val="tx1"/>
            </a:solidFill>
            <a:prstDash val="sysDot"/>
          </a:ln>
        </p:spPr>
      </p:pic>
      <p:pic>
        <p:nvPicPr>
          <p:cNvPr id="15" name="Picture 14" descr="Diagram&#10;&#10;Description automatically generated">
            <a:extLst>
              <a:ext uri="{FF2B5EF4-FFF2-40B4-BE49-F238E27FC236}">
                <a16:creationId xmlns:a16="http://schemas.microsoft.com/office/drawing/2014/main" id="{42F99F96-15E6-D319-1147-63AC7BB02774}"/>
              </a:ext>
            </a:extLst>
          </p:cNvPr>
          <p:cNvPicPr>
            <a:picLocks noChangeAspect="1"/>
          </p:cNvPicPr>
          <p:nvPr/>
        </p:nvPicPr>
        <p:blipFill rotWithShape="1">
          <a:blip r:embed="rId4">
            <a:alphaModFix amt="50000"/>
          </a:blip>
          <a:srcRect l="67395" b="49223"/>
          <a:stretch/>
        </p:blipFill>
        <p:spPr>
          <a:xfrm>
            <a:off x="9594405" y="4804569"/>
            <a:ext cx="719383" cy="841445"/>
          </a:xfrm>
          <a:prstGeom prst="rect">
            <a:avLst/>
          </a:prstGeom>
          <a:ln>
            <a:solidFill>
              <a:schemeClr val="tx1"/>
            </a:solidFill>
            <a:prstDash val="sysDot"/>
          </a:ln>
        </p:spPr>
      </p:pic>
      <p:sp>
        <p:nvSpPr>
          <p:cNvPr id="16" name="TextBox 15">
            <a:extLst>
              <a:ext uri="{FF2B5EF4-FFF2-40B4-BE49-F238E27FC236}">
                <a16:creationId xmlns:a16="http://schemas.microsoft.com/office/drawing/2014/main" id="{3C00E6B8-7B79-1F95-E512-6E4893BE8F2F}"/>
              </a:ext>
            </a:extLst>
          </p:cNvPr>
          <p:cNvSpPr txBox="1"/>
          <p:nvPr/>
        </p:nvSpPr>
        <p:spPr>
          <a:xfrm>
            <a:off x="7909581" y="3563487"/>
            <a:ext cx="452667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(six multi-band raster)</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8289070-DE60-F897-CECB-57AEA6E6C62D}"/>
                  </a:ext>
                </a:extLst>
              </p:cNvPr>
              <p:cNvSpPr txBox="1"/>
              <p:nvPr/>
            </p:nvSpPr>
            <p:spPr>
              <a:xfrm>
                <a:off x="261961" y="4270647"/>
                <a:ext cx="8074428" cy="2101729"/>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Where following are:</a:t>
                </a:r>
              </a:p>
              <a:p>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𝛽</m:t>
                        </m:r>
                      </m:e>
                      <m:sub>
                        <m:r>
                          <a:rPr lang="en-GB" sz="1600" b="0" i="1" smtClean="0">
                            <a:latin typeface="Cambria Math" panose="02040503050406030204" pitchFamily="18" charset="0"/>
                          </a:rPr>
                          <m:t>0</m:t>
                        </m:r>
                      </m:sub>
                    </m:sSub>
                  </m:oMath>
                </a14:m>
                <a:r>
                  <a:rPr lang="en-GB" sz="1600" dirty="0">
                    <a:latin typeface="Arial" panose="020B0604020202020204" pitchFamily="34" charset="0"/>
                    <a:cs typeface="Arial" panose="020B0604020202020204" pitchFamily="34" charset="0"/>
                  </a:rPr>
                  <a:t> is the overall intercept (baseline probability)</a:t>
                </a:r>
              </a:p>
              <a:p>
                <a:pPr marL="285750" indent="-285750">
                  <a:buFont typeface="Arial" panose="020B0604020202020204" pitchFamily="34" charset="0"/>
                  <a:buChar char="•"/>
                </a:pPr>
                <a14:m>
                  <m:oMath xmlns:m="http://schemas.openxmlformats.org/officeDocument/2006/math">
                    <m:sSub>
                      <m:sSubPr>
                        <m:ctrlPr>
                          <a:rPr lang="en-GB" sz="1600" i="1" smtClean="0">
                            <a:latin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𝜆</m:t>
                        </m:r>
                      </m:e>
                      <m:sub>
                        <m:r>
                          <a:rPr lang="en-GB" sz="1600" b="0" i="1" smtClean="0">
                            <a:latin typeface="Cambria Math" panose="02040503050406030204" pitchFamily="18" charset="0"/>
                            <a:ea typeface="Cambria Math" panose="02040503050406030204" pitchFamily="18" charset="0"/>
                          </a:rPr>
                          <m:t>𝑗</m:t>
                        </m:r>
                      </m:sub>
                    </m:sSub>
                  </m:oMath>
                </a14:m>
                <a:r>
                  <a:rPr lang="en-GB" sz="1600" dirty="0">
                    <a:latin typeface="Arial" panose="020B0604020202020204" pitchFamily="34" charset="0"/>
                    <a:cs typeface="Arial" panose="020B0604020202020204" pitchFamily="34" charset="0"/>
                  </a:rPr>
                  <a:t> coefficient (or weight) of the </a:t>
                </a:r>
                <a:r>
                  <a:rPr lang="en-GB" sz="1600" dirty="0" err="1">
                    <a:latin typeface="Arial" panose="020B0604020202020204" pitchFamily="34" charset="0"/>
                    <a:cs typeface="Arial" panose="020B0604020202020204" pitchFamily="34" charset="0"/>
                  </a:rPr>
                  <a:t>j</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independent variable (or raster)</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𝑓</m:t>
                    </m:r>
                    <m:r>
                      <a:rPr lang="en-GB" sz="1600" b="0" i="1" smtClean="0">
                        <a:latin typeface="Cambria Math" panose="02040503050406030204" pitchFamily="18" charset="0"/>
                        <a:cs typeface="Arial" panose="020B0604020202020204" pitchFamily="34" charset="0"/>
                      </a:rPr>
                      <m:t>(</m:t>
                    </m:r>
                    <m:sSub>
                      <m:sSubPr>
                        <m:ctrlPr>
                          <a:rPr lang="en-GB" sz="1600" i="1">
                            <a:latin typeface="Cambria Math" panose="02040503050406030204" pitchFamily="18" charset="0"/>
                            <a:cs typeface="Arial" panose="020B0604020202020204" pitchFamily="34" charset="0"/>
                          </a:rPr>
                        </m:ctrlPr>
                      </m:sSubPr>
                      <m:e>
                        <m:r>
                          <a:rPr lang="en-GB" sz="1600" i="1">
                            <a:latin typeface="Cambria Math" panose="02040503050406030204" pitchFamily="18" charset="0"/>
                            <a:cs typeface="Arial" panose="020B0604020202020204" pitchFamily="34" charset="0"/>
                          </a:rPr>
                          <m:t>𝑥</m:t>
                        </m:r>
                      </m:e>
                      <m:sub>
                        <m:r>
                          <a:rPr lang="en-GB" sz="1600" i="1">
                            <a:latin typeface="Cambria Math" panose="02040503050406030204" pitchFamily="18" charset="0"/>
                            <a:cs typeface="Arial" panose="020B0604020202020204" pitchFamily="34" charset="0"/>
                          </a:rPr>
                          <m:t>𝑖𝑗</m:t>
                        </m:r>
                      </m:sub>
                    </m:sSub>
                    <m:r>
                      <a:rPr lang="en-GB" sz="1600" i="1">
                        <a:latin typeface="Cambria Math" panose="02040503050406030204" pitchFamily="18" charset="0"/>
                        <a:cs typeface="Arial" panose="020B0604020202020204" pitchFamily="34" charset="0"/>
                      </a:rPr>
                      <m:t>)</m:t>
                    </m:r>
                  </m:oMath>
                </a14:m>
                <a:r>
                  <a:rPr lang="en-GB" sz="1600" dirty="0">
                    <a:latin typeface="Arial" panose="020B0604020202020204" pitchFamily="34" charset="0"/>
                    <a:cs typeface="Arial" panose="020B0604020202020204" pitchFamily="34" charset="0"/>
                  </a:rPr>
                  <a:t> represents some flexible “</a:t>
                </a:r>
                <a:r>
                  <a:rPr lang="en-GB" sz="1600" b="1" dirty="0">
                    <a:latin typeface="Arial" panose="020B0604020202020204" pitchFamily="34" charset="0"/>
                    <a:cs typeface="Arial" panose="020B0604020202020204" pitchFamily="34" charset="0"/>
                  </a:rPr>
                  <a:t>God knows what</a:t>
                </a:r>
                <a:r>
                  <a:rPr lang="en-GB" sz="1600" dirty="0">
                    <a:latin typeface="Arial" panose="020B0604020202020204" pitchFamily="34" charset="0"/>
                    <a:cs typeface="Arial" panose="020B0604020202020204" pitchFamily="34" charset="0"/>
                  </a:rPr>
                  <a:t>” function (f) for transforming the independent variable (i.e., the value in </a:t>
                </a:r>
                <a:r>
                  <a:rPr lang="en-GB" sz="1600" dirty="0" err="1">
                    <a:latin typeface="Arial" panose="020B0604020202020204" pitchFamily="34" charset="0"/>
                    <a:cs typeface="Arial" panose="020B0604020202020204" pitchFamily="34" charset="0"/>
                  </a:rPr>
                  <a:t>i</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cell and </a:t>
                </a:r>
                <a:r>
                  <a:rPr lang="en-GB" sz="1600" dirty="0" err="1">
                    <a:latin typeface="Arial" panose="020B0604020202020204" pitchFamily="34" charset="0"/>
                    <a:cs typeface="Arial" panose="020B0604020202020204" pitchFamily="34" charset="0"/>
                  </a:rPr>
                  <a:t>j</a:t>
                </a:r>
                <a:r>
                  <a:rPr lang="en-GB" sz="1600" baseline="300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cell) for the of raster</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𝑃</m:t>
                    </m:r>
                    <m:r>
                      <a:rPr lang="en-GB" sz="1600" b="0" i="1" smtClean="0">
                        <a:latin typeface="Cambria Math" panose="02040503050406030204" pitchFamily="18" charset="0"/>
                        <a:cs typeface="Arial" panose="020B0604020202020204" pitchFamily="34" charset="0"/>
                      </a:rPr>
                      <m:t>(</m:t>
                    </m:r>
                    <m:r>
                      <a:rPr lang="en-GB" sz="1600" b="0" i="1" smtClean="0">
                        <a:latin typeface="Cambria Math" panose="02040503050406030204" pitchFamily="18" charset="0"/>
                        <a:cs typeface="Arial" panose="020B0604020202020204" pitchFamily="34" charset="0"/>
                      </a:rPr>
                      <m:t>𝑥</m:t>
                    </m:r>
                    <m:r>
                      <a:rPr lang="en-GB" sz="1600" b="0" i="1" smtClean="0">
                        <a:latin typeface="Cambria Math" panose="02040503050406030204" pitchFamily="18" charset="0"/>
                        <a:cs typeface="Arial" panose="020B0604020202020204" pitchFamily="34" charset="0"/>
                      </a:rPr>
                      <m:t>)</m:t>
                    </m:r>
                  </m:oMath>
                </a14:m>
                <a:r>
                  <a:rPr lang="en-GB" sz="1600" dirty="0">
                    <a:latin typeface="Arial" panose="020B0604020202020204" pitchFamily="34" charset="0"/>
                    <a:cs typeface="Arial" panose="020B0604020202020204" pitchFamily="34" charset="0"/>
                  </a:rPr>
                  <a:t> the predicted probability (suitability) for an outcome</a:t>
                </a:r>
              </a:p>
              <a:p>
                <a:pPr marL="285750" indent="-285750">
                  <a:buFont typeface="Arial" panose="020B0604020202020204" pitchFamily="34" charset="0"/>
                  <a:buChar char="•"/>
                </a:pPr>
                <a14:m>
                  <m:oMath xmlns:m="http://schemas.openxmlformats.org/officeDocument/2006/math">
                    <m:r>
                      <a:rPr lang="en-GB" sz="1600" b="0" i="1" smtClean="0">
                        <a:latin typeface="Cambria Math" panose="02040503050406030204" pitchFamily="18" charset="0"/>
                        <a:cs typeface="Arial" panose="020B0604020202020204" pitchFamily="34" charset="0"/>
                      </a:rPr>
                      <m:t>𝑍</m:t>
                    </m:r>
                  </m:oMath>
                </a14:m>
                <a:r>
                  <a:rPr lang="en-GB" sz="1600" dirty="0">
                    <a:latin typeface="Arial" panose="020B0604020202020204" pitchFamily="34" charset="0"/>
                    <a:cs typeface="Arial" panose="020B0604020202020204" pitchFamily="34" charset="0"/>
                  </a:rPr>
                  <a:t> is a normalising constant that ensures </a:t>
                </a:r>
                <a14:m>
                  <m:oMath xmlns:m="http://schemas.openxmlformats.org/officeDocument/2006/math">
                    <m:r>
                      <a:rPr lang="en-GB" sz="1600" i="1">
                        <a:latin typeface="Cambria Math" panose="02040503050406030204" pitchFamily="18" charset="0"/>
                        <a:cs typeface="Arial" panose="020B0604020202020204" pitchFamily="34" charset="0"/>
                      </a:rPr>
                      <m:t>𝑃</m:t>
                    </m:r>
                    <m:d>
                      <m:dPr>
                        <m:ctrlPr>
                          <a:rPr lang="en-GB" sz="1600" i="1">
                            <a:latin typeface="Cambria Math" panose="02040503050406030204" pitchFamily="18" charset="0"/>
                            <a:cs typeface="Arial" panose="020B0604020202020204" pitchFamily="34" charset="0"/>
                          </a:rPr>
                        </m:ctrlPr>
                      </m:dPr>
                      <m:e>
                        <m:r>
                          <a:rPr lang="en-GB" sz="1600" i="1">
                            <a:latin typeface="Cambria Math" panose="02040503050406030204" pitchFamily="18" charset="0"/>
                            <a:cs typeface="Arial" panose="020B0604020202020204" pitchFamily="34" charset="0"/>
                          </a:rPr>
                          <m:t>𝑥</m:t>
                        </m:r>
                      </m:e>
                    </m:d>
                  </m:oMath>
                </a14:m>
                <a:r>
                  <a:rPr lang="en-GB" sz="1600" dirty="0">
                    <a:latin typeface="Arial" panose="020B0604020202020204" pitchFamily="34" charset="0"/>
                    <a:cs typeface="Arial" panose="020B0604020202020204" pitchFamily="34" charset="0"/>
                  </a:rPr>
                  <a:t> are values in range of 0 to 1   </a:t>
                </a:r>
              </a:p>
            </p:txBody>
          </p:sp>
        </mc:Choice>
        <mc:Fallback>
          <p:sp>
            <p:nvSpPr>
              <p:cNvPr id="17" name="TextBox 16">
                <a:extLst>
                  <a:ext uri="{FF2B5EF4-FFF2-40B4-BE49-F238E27FC236}">
                    <a16:creationId xmlns:a16="http://schemas.microsoft.com/office/drawing/2014/main" id="{68289070-DE60-F897-CECB-57AEA6E6C62D}"/>
                  </a:ext>
                </a:extLst>
              </p:cNvPr>
              <p:cNvSpPr txBox="1">
                <a:spLocks noRot="1" noChangeAspect="1" noMove="1" noResize="1" noEditPoints="1" noAdjustHandles="1" noChangeArrowheads="1" noChangeShapeType="1" noTextEdit="1"/>
              </p:cNvSpPr>
              <p:nvPr/>
            </p:nvSpPr>
            <p:spPr>
              <a:xfrm>
                <a:off x="261961" y="4270647"/>
                <a:ext cx="8074428" cy="2101729"/>
              </a:xfrm>
              <a:prstGeom prst="rect">
                <a:avLst/>
              </a:prstGeom>
              <a:blipFill>
                <a:blip r:embed="rId5"/>
                <a:stretch>
                  <a:fillRect l="-314" t="-602" b="-3012"/>
                </a:stretch>
              </a:blipFill>
            </p:spPr>
            <p:txBody>
              <a:bodyPr/>
              <a:lstStyle/>
              <a:p>
                <a:r>
                  <a:rPr lang="en-GB">
                    <a:noFill/>
                  </a:rPr>
                  <a:t> </a:t>
                </a:r>
              </a:p>
            </p:txBody>
          </p:sp>
        </mc:Fallback>
      </mc:AlternateContent>
      <p:sp>
        <p:nvSpPr>
          <p:cNvPr id="18" name="Slide Number Placeholder 3">
            <a:extLst>
              <a:ext uri="{FF2B5EF4-FFF2-40B4-BE49-F238E27FC236}">
                <a16:creationId xmlns:a16="http://schemas.microsoft.com/office/drawing/2014/main" id="{3C7EE2C8-E646-0BE2-29A7-8AA00D05B25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60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3210798269"/>
              </p:ext>
            </p:extLst>
          </p:nvPr>
        </p:nvGraphicFramePr>
        <p:xfrm>
          <a:off x="248887" y="1440506"/>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62924861"/>
                  </p:ext>
                </p:extLst>
              </p:nvPr>
            </p:nvGraphicFramePr>
            <p:xfrm>
              <a:off x="394865" y="3216123"/>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62924861"/>
                  </p:ext>
                </p:extLst>
              </p:nvPr>
            </p:nvGraphicFramePr>
            <p:xfrm>
              <a:off x="394865" y="3216123"/>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5946" t="-100000" r="-217568" b="-490000"/>
                          </a:stretch>
                        </a:blipFill>
                      </a:tcPr>
                    </a:tc>
                    <a:tc>
                      <a:txBody>
                        <a:bodyPr/>
                        <a:lstStyle/>
                        <a:p>
                          <a:endParaRPr lang="en-US"/>
                        </a:p>
                      </a:txBody>
                      <a:tcPr>
                        <a:blipFill>
                          <a:blip r:embed="rId3"/>
                          <a:stretch>
                            <a:fillRect l="-174699" t="-100000" r="-93976" b="-490000"/>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5946" t="-206897" r="-217568" b="-406897"/>
                          </a:stretch>
                        </a:blipFill>
                      </a:tcPr>
                    </a:tc>
                    <a:tc>
                      <a:txBody>
                        <a:bodyPr/>
                        <a:lstStyle/>
                        <a:p>
                          <a:endParaRPr lang="en-US"/>
                        </a:p>
                      </a:txBody>
                      <a:tcPr>
                        <a:blipFill>
                          <a:blip r:embed="rId3"/>
                          <a:stretch>
                            <a:fillRect l="-174699" t="-206897" r="-93976" b="-4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5946" t="-306897" r="-217568" b="-306897"/>
                          </a:stretch>
                        </a:blipFill>
                      </a:tcPr>
                    </a:tc>
                    <a:tc>
                      <a:txBody>
                        <a:bodyPr/>
                        <a:lstStyle/>
                        <a:p>
                          <a:endParaRPr lang="en-US"/>
                        </a:p>
                      </a:txBody>
                      <a:tcPr>
                        <a:blipFill>
                          <a:blip r:embed="rId3"/>
                          <a:stretch>
                            <a:fillRect l="-174699" t="-306897" r="-93976" b="-3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5946" t="-406897" r="-217568"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l="-1429" t="-490000" r="-335714" b="-100000"/>
                          </a:stretch>
                        </a:blipFill>
                      </a:tcPr>
                    </a:tc>
                    <a:tc>
                      <a:txBody>
                        <a:bodyPr/>
                        <a:lstStyle/>
                        <a:p>
                          <a:endParaRPr lang="en-US"/>
                        </a:p>
                      </a:txBody>
                      <a:tcPr>
                        <a:blipFill>
                          <a:blip r:embed="rId3"/>
                          <a:stretch>
                            <a:fillRect l="-95946" t="-490000" r="-217568"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5946" t="-610345" r="-217568"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123158" y="2778203"/>
            <a:ext cx="30522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Occurrence point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6161160" y="4281461"/>
            <a:ext cx="1415845" cy="1650531"/>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6909778" y="4059607"/>
            <a:ext cx="1415845" cy="1630745"/>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041078" y="3218899"/>
            <a:ext cx="1415845" cy="1656080"/>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9291197" y="3453421"/>
            <a:ext cx="1445342" cy="1656080"/>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8500608" y="3617613"/>
            <a:ext cx="1382542" cy="1656080"/>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7658396" y="3847876"/>
            <a:ext cx="1415845" cy="1656080"/>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6472649" y="2845797"/>
            <a:ext cx="452667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Environmental data (multi-band raster)</a:t>
            </a:r>
          </a:p>
        </p:txBody>
      </p:sp>
      <p:sp>
        <p:nvSpPr>
          <p:cNvPr id="32" name="TextBox 31">
            <a:extLst>
              <a:ext uri="{FF2B5EF4-FFF2-40B4-BE49-F238E27FC236}">
                <a16:creationId xmlns:a16="http://schemas.microsoft.com/office/drawing/2014/main" id="{6E529C79-22FA-E137-66AA-9D572AE7F6FD}"/>
              </a:ext>
            </a:extLst>
          </p:cNvPr>
          <p:cNvSpPr txBox="1"/>
          <p:nvPr/>
        </p:nvSpPr>
        <p:spPr>
          <a:xfrm>
            <a:off x="4344532" y="3901071"/>
            <a:ext cx="1668718" cy="523220"/>
          </a:xfrm>
          <a:prstGeom prst="rect">
            <a:avLst/>
          </a:prstGeom>
          <a:noFill/>
        </p:spPr>
        <p:txBody>
          <a:bodyPr wrap="square" rtlCol="0">
            <a:spAutoFit/>
          </a:bodyPr>
          <a:lstStyle/>
          <a:p>
            <a:pPr algn="ctr"/>
            <a:r>
              <a:rPr lang="en-GB" sz="1400" b="1" dirty="0">
                <a:latin typeface="HELVETICA NEUE LIGHT" panose="02000403000000020004" pitchFamily="2" charset="0"/>
                <a:ea typeface="HELVETICA NEUE LIGHT" panose="02000403000000020004" pitchFamily="2" charset="0"/>
              </a:rPr>
              <a:t>Raster-to-point</a:t>
            </a:r>
          </a:p>
          <a:p>
            <a:pPr algn="ctr"/>
            <a:r>
              <a:rPr lang="en-GB" sz="1400" b="1" dirty="0">
                <a:latin typeface="HELVETICA NEUE LIGHT" panose="02000403000000020004" pitchFamily="2" charset="0"/>
                <a:ea typeface="HELVETICA NEUE LIGHT" panose="02000403000000020004" pitchFamily="2" charset="0"/>
              </a:rPr>
              <a:t>extraction</a:t>
            </a:r>
          </a:p>
        </p:txBody>
      </p:sp>
      <p:cxnSp>
        <p:nvCxnSpPr>
          <p:cNvPr id="34" name="Straight Arrow Connector 33">
            <a:extLst>
              <a:ext uri="{FF2B5EF4-FFF2-40B4-BE49-F238E27FC236}">
                <a16:creationId xmlns:a16="http://schemas.microsoft.com/office/drawing/2014/main" id="{5C14BEB3-0D66-64AD-5B6F-48CE11E32618}"/>
              </a:ext>
            </a:extLst>
          </p:cNvPr>
          <p:cNvCxnSpPr/>
          <p:nvPr/>
        </p:nvCxnSpPr>
        <p:spPr>
          <a:xfrm>
            <a:off x="4315431" y="4514063"/>
            <a:ext cx="172692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C151F86A-E99D-EEAA-15F3-E1990922E3D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582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23158" y="250001"/>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[4]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Selection of a modelling algorithm </a:t>
            </a: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617B7FBC-C48F-0CA4-EE57-96C0D9512036}"/>
              </a:ext>
            </a:extLst>
          </p:cNvPr>
          <p:cNvGraphicFramePr>
            <a:graphicFrameLocks noGrp="1"/>
          </p:cNvGraphicFramePr>
          <p:nvPr>
            <p:extLst>
              <p:ext uri="{D42A27DB-BD31-4B8C-83A1-F6EECF244321}">
                <p14:modId xmlns:p14="http://schemas.microsoft.com/office/powerpoint/2010/main" val="599063197"/>
              </p:ext>
            </p:extLst>
          </p:nvPr>
        </p:nvGraphicFramePr>
        <p:xfrm>
          <a:off x="171269" y="1459598"/>
          <a:ext cx="9826848" cy="741680"/>
        </p:xfrm>
        <a:graphic>
          <a:graphicData uri="http://schemas.openxmlformats.org/drawingml/2006/table">
            <a:tbl>
              <a:tblPr firstRow="1" bandRow="1">
                <a:tableStyleId>{5C22544A-7EE6-4342-B048-85BDC9FD1C3A}</a:tableStyleId>
              </a:tblPr>
              <a:tblGrid>
                <a:gridCol w="4913424">
                  <a:extLst>
                    <a:ext uri="{9D8B030D-6E8A-4147-A177-3AD203B41FA5}">
                      <a16:colId xmlns:a16="http://schemas.microsoft.com/office/drawing/2014/main" val="147869124"/>
                    </a:ext>
                  </a:extLst>
                </a:gridCol>
                <a:gridCol w="4913424">
                  <a:extLst>
                    <a:ext uri="{9D8B030D-6E8A-4147-A177-3AD203B41FA5}">
                      <a16:colId xmlns:a16="http://schemas.microsoft.com/office/drawing/2014/main" val="3902519618"/>
                    </a:ext>
                  </a:extLst>
                </a:gridCol>
              </a:tblGrid>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Niche Models</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Data type</a:t>
                      </a:r>
                    </a:p>
                  </a:txBody>
                  <a:tcPr/>
                </a:tc>
                <a:extLst>
                  <a:ext uri="{0D108BD9-81ED-4DB2-BD59-A6C34878D82A}">
                    <a16:rowId xmlns:a16="http://schemas.microsoft.com/office/drawing/2014/main" val="1687000030"/>
                  </a:ext>
                </a:extLst>
              </a:tr>
              <a:tr h="370840">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Maximum entropy (MAXENT)</a:t>
                      </a:r>
                    </a:p>
                  </a:txBody>
                  <a:tcPr/>
                </a:tc>
                <a:tc>
                  <a:txBody>
                    <a:bodyPr/>
                    <a:lstStyle/>
                    <a:p>
                      <a:r>
                        <a:rPr lang="en-GB" b="0" i="0" dirty="0">
                          <a:latin typeface="Helvetica Neue" panose="02000503000000020004" pitchFamily="2" charset="0"/>
                          <a:ea typeface="Helvetica Neue" panose="02000503000000020004" pitchFamily="2" charset="0"/>
                          <a:cs typeface="Helvetica Neue" panose="02000503000000020004" pitchFamily="2" charset="0"/>
                        </a:rPr>
                        <a:t>Presence and pseudo-absence (background)</a:t>
                      </a:r>
                    </a:p>
                  </a:txBody>
                  <a:tcPr/>
                </a:tc>
                <a:extLst>
                  <a:ext uri="{0D108BD9-81ED-4DB2-BD59-A6C34878D82A}">
                    <a16:rowId xmlns:a16="http://schemas.microsoft.com/office/drawing/2014/main" val="519003964"/>
                  </a:ext>
                </a:extLst>
              </a:tr>
            </a:tbl>
          </a:graphicData>
        </a:graphic>
      </p:graphicFrame>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318144477"/>
                  </p:ext>
                </p:extLst>
              </p:nvPr>
            </p:nvGraphicFramePr>
            <p:xfrm>
              <a:off x="108010" y="3214246"/>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1</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3</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4</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pPr algn="ct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m:t>
                                </m:r>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𝑛</m:t>
                                    </m:r>
                                  </m:sub>
                                </m:sSub>
                              </m:oMath>
                            </m:oMathPara>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Choice>
        <mc:Fallback>
          <p:graphicFrame>
            <p:nvGraphicFramePr>
              <p:cNvPr id="7" name="Table 7">
                <a:extLst>
                  <a:ext uri="{FF2B5EF4-FFF2-40B4-BE49-F238E27FC236}">
                    <a16:creationId xmlns:a16="http://schemas.microsoft.com/office/drawing/2014/main" id="{B145D4C6-A23A-3AD9-4058-4183EB1011DB}"/>
                  </a:ext>
                </a:extLst>
              </p:cNvPr>
              <p:cNvGraphicFramePr>
                <a:graphicFrameLocks noGrp="1"/>
              </p:cNvGraphicFramePr>
              <p:nvPr>
                <p:extLst>
                  <p:ext uri="{D42A27DB-BD31-4B8C-83A1-F6EECF244321}">
                    <p14:modId xmlns:p14="http://schemas.microsoft.com/office/powerpoint/2010/main" val="3318144477"/>
                  </p:ext>
                </p:extLst>
              </p:nvPr>
            </p:nvGraphicFramePr>
            <p:xfrm>
              <a:off x="108010" y="3214246"/>
              <a:ext cx="3852118" cy="2595880"/>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Location</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Longitude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Latitude</a:t>
                          </a:r>
                        </a:p>
                      </a:txBody>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Outcome</a:t>
                          </a:r>
                        </a:p>
                      </a:txBody>
                      <a:tcPr/>
                    </a:tc>
                    <a:extLst>
                      <a:ext uri="{0D108BD9-81ED-4DB2-BD59-A6C34878D82A}">
                        <a16:rowId xmlns:a16="http://schemas.microsoft.com/office/drawing/2014/main" val="1014072737"/>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1</a:t>
                          </a:r>
                        </a:p>
                      </a:txBody>
                      <a:tcPr/>
                    </a:tc>
                    <a:tc>
                      <a:txBody>
                        <a:bodyPr/>
                        <a:lstStyle/>
                        <a:p>
                          <a:endParaRPr lang="en-US"/>
                        </a:p>
                      </a:txBody>
                      <a:tcPr>
                        <a:blipFill>
                          <a:blip r:embed="rId3"/>
                          <a:stretch>
                            <a:fillRect l="-95946" t="-100000" r="-217568" b="-490000"/>
                          </a:stretch>
                        </a:blipFill>
                      </a:tcPr>
                    </a:tc>
                    <a:tc>
                      <a:txBody>
                        <a:bodyPr/>
                        <a:lstStyle/>
                        <a:p>
                          <a:endParaRPr lang="en-US"/>
                        </a:p>
                      </a:txBody>
                      <a:tcPr>
                        <a:blipFill>
                          <a:blip r:embed="rId3"/>
                          <a:stretch>
                            <a:fillRect l="-174699" t="-100000" r="-93976" b="-490000"/>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863934281"/>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2</a:t>
                          </a:r>
                        </a:p>
                      </a:txBody>
                      <a:tcPr/>
                    </a:tc>
                    <a:tc>
                      <a:txBody>
                        <a:bodyPr/>
                        <a:lstStyle/>
                        <a:p>
                          <a:endParaRPr lang="en-US"/>
                        </a:p>
                      </a:txBody>
                      <a:tcPr>
                        <a:blipFill>
                          <a:blip r:embed="rId3"/>
                          <a:stretch>
                            <a:fillRect l="-95946" t="-206897" r="-217568" b="-406897"/>
                          </a:stretch>
                        </a:blipFill>
                      </a:tcPr>
                    </a:tc>
                    <a:tc>
                      <a:txBody>
                        <a:bodyPr/>
                        <a:lstStyle/>
                        <a:p>
                          <a:endParaRPr lang="en-US"/>
                        </a:p>
                      </a:txBody>
                      <a:tcPr>
                        <a:blipFill>
                          <a:blip r:embed="rId3"/>
                          <a:stretch>
                            <a:fillRect l="-174699" t="-206897" r="-93976" b="-4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985074233"/>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3</a:t>
                          </a:r>
                        </a:p>
                      </a:txBody>
                      <a:tcPr/>
                    </a:tc>
                    <a:tc>
                      <a:txBody>
                        <a:bodyPr/>
                        <a:lstStyle/>
                        <a:p>
                          <a:endParaRPr lang="en-US"/>
                        </a:p>
                      </a:txBody>
                      <a:tcPr>
                        <a:blipFill>
                          <a:blip r:embed="rId3"/>
                          <a:stretch>
                            <a:fillRect l="-95946" t="-306897" r="-217568" b="-306897"/>
                          </a:stretch>
                        </a:blipFill>
                      </a:tcPr>
                    </a:tc>
                    <a:tc>
                      <a:txBody>
                        <a:bodyPr/>
                        <a:lstStyle/>
                        <a:p>
                          <a:endParaRPr lang="en-US"/>
                        </a:p>
                      </a:txBody>
                      <a:tcPr>
                        <a:blipFill>
                          <a:blip r:embed="rId3"/>
                          <a:stretch>
                            <a:fillRect l="-174699" t="-306897" r="-93976" b="-3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769276342"/>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4</a:t>
                          </a:r>
                        </a:p>
                      </a:txBody>
                      <a:tcPr/>
                    </a:tc>
                    <a:tc>
                      <a:txBody>
                        <a:bodyPr/>
                        <a:lstStyle/>
                        <a:p>
                          <a:endParaRPr lang="en-US"/>
                        </a:p>
                      </a:txBody>
                      <a:tcPr>
                        <a:blipFill>
                          <a:blip r:embed="rId3"/>
                          <a:stretch>
                            <a:fillRect l="-95946" t="-406897" r="-217568" b="-206897"/>
                          </a:stretch>
                        </a:blipFill>
                      </a:tcPr>
                    </a:tc>
                    <a:tc>
                      <a:txBody>
                        <a:bodyPr/>
                        <a:lstStyle/>
                        <a:p>
                          <a:endParaRPr lang="en-US"/>
                        </a:p>
                      </a:txBody>
                      <a:tcPr>
                        <a:blipFill>
                          <a:blip r:embed="rId3"/>
                          <a:stretch>
                            <a:fillRect l="-174699" t="-406897" r="-93976" b="-206897"/>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0</a:t>
                          </a:r>
                        </a:p>
                      </a:txBody>
                      <a:tcPr/>
                    </a:tc>
                    <a:extLst>
                      <a:ext uri="{0D108BD9-81ED-4DB2-BD59-A6C34878D82A}">
                        <a16:rowId xmlns:a16="http://schemas.microsoft.com/office/drawing/2014/main" val="4031452182"/>
                      </a:ext>
                    </a:extLst>
                  </a:tr>
                  <a:tr h="370840">
                    <a:tc>
                      <a:txBody>
                        <a:bodyPr/>
                        <a:lstStyle/>
                        <a:p>
                          <a:endParaRPr lang="en-US"/>
                        </a:p>
                      </a:txBody>
                      <a:tcPr>
                        <a:blipFill>
                          <a:blip r:embed="rId3"/>
                          <a:stretch>
                            <a:fillRect l="-1429" t="-490000" r="-335714" b="-100000"/>
                          </a:stretch>
                        </a:blipFill>
                      </a:tcPr>
                    </a:tc>
                    <a:tc>
                      <a:txBody>
                        <a:bodyPr/>
                        <a:lstStyle/>
                        <a:p>
                          <a:endParaRPr lang="en-US"/>
                        </a:p>
                      </a:txBody>
                      <a:tcPr>
                        <a:blipFill>
                          <a:blip r:embed="rId3"/>
                          <a:stretch>
                            <a:fillRect l="-95946" t="-490000" r="-217568" b="-100000"/>
                          </a:stretch>
                        </a:blipFill>
                      </a:tcPr>
                    </a:tc>
                    <a:tc>
                      <a:txBody>
                        <a:bodyPr/>
                        <a:lstStyle/>
                        <a:p>
                          <a:endParaRPr lang="en-US"/>
                        </a:p>
                      </a:txBody>
                      <a:tcPr>
                        <a:blipFill>
                          <a:blip r:embed="rId3"/>
                          <a:stretch>
                            <a:fillRect l="-174699" t="-490000" r="-93976" b="-100000"/>
                          </a:stretch>
                        </a:blipFill>
                      </a:tcPr>
                    </a:tc>
                    <a:tc>
                      <a:txBody>
                        <a:bodyPr/>
                        <a:lstStyle/>
                        <a:p>
                          <a:endParaRPr lang="en-US"/>
                        </a:p>
                      </a:txBody>
                      <a:tcPr>
                        <a:blipFill>
                          <a:blip r:embed="rId3"/>
                          <a:stretch>
                            <a:fillRect l="-296104" t="-490000" r="-1299" b="-100000"/>
                          </a:stretch>
                        </a:blipFill>
                      </a:tcPr>
                    </a:tc>
                    <a:extLst>
                      <a:ext uri="{0D108BD9-81ED-4DB2-BD59-A6C34878D82A}">
                        <a16:rowId xmlns:a16="http://schemas.microsoft.com/office/drawing/2014/main" val="3721240214"/>
                      </a:ext>
                    </a:extLst>
                  </a:tr>
                  <a:tr h="370840">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Site n</a:t>
                          </a:r>
                        </a:p>
                      </a:txBody>
                      <a:tcPr/>
                    </a:tc>
                    <a:tc>
                      <a:txBody>
                        <a:bodyPr/>
                        <a:lstStyle/>
                        <a:p>
                          <a:endParaRPr lang="en-US"/>
                        </a:p>
                      </a:txBody>
                      <a:tcPr>
                        <a:blipFill>
                          <a:blip r:embed="rId3"/>
                          <a:stretch>
                            <a:fillRect l="-95946" t="-610345" r="-217568" b="-3448"/>
                          </a:stretch>
                        </a:blipFill>
                      </a:tcPr>
                    </a:tc>
                    <a:tc>
                      <a:txBody>
                        <a:bodyPr/>
                        <a:lstStyle/>
                        <a:p>
                          <a:endParaRPr lang="en-US"/>
                        </a:p>
                      </a:txBody>
                      <a:tcPr>
                        <a:blipFill>
                          <a:blip r:embed="rId3"/>
                          <a:stretch>
                            <a:fillRect l="-174699" t="-610345" r="-93976" b="-3448"/>
                          </a:stretch>
                        </a:blipFill>
                      </a:tcPr>
                    </a:tc>
                    <a:tc>
                      <a:txBody>
                        <a:bodyPr/>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extLst>
                      <a:ext uri="{0D108BD9-81ED-4DB2-BD59-A6C34878D82A}">
                        <a16:rowId xmlns:a16="http://schemas.microsoft.com/office/drawing/2014/main" val="2393540047"/>
                      </a:ext>
                    </a:extLst>
                  </a:tr>
                </a:tbl>
              </a:graphicData>
            </a:graphic>
          </p:graphicFrame>
        </mc:Fallback>
      </mc:AlternateContent>
      <p:sp>
        <p:nvSpPr>
          <p:cNvPr id="8" name="TextBox 7">
            <a:extLst>
              <a:ext uri="{FF2B5EF4-FFF2-40B4-BE49-F238E27FC236}">
                <a16:creationId xmlns:a16="http://schemas.microsoft.com/office/drawing/2014/main" id="{4EBD2173-48CF-B36D-5BCF-3429E71EC95C}"/>
              </a:ext>
            </a:extLst>
          </p:cNvPr>
          <p:cNvSpPr txBox="1"/>
          <p:nvPr/>
        </p:nvSpPr>
        <p:spPr>
          <a:xfrm>
            <a:off x="2391367" y="2531475"/>
            <a:ext cx="3500830"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Linked occurrence point data with environmental data</a:t>
            </a:r>
          </a:p>
        </p:txBody>
      </p:sp>
      <p:pic>
        <p:nvPicPr>
          <p:cNvPr id="24" name="Picture 23" descr="Diagram&#10;&#10;Description automatically generated">
            <a:extLst>
              <a:ext uri="{FF2B5EF4-FFF2-40B4-BE49-F238E27FC236}">
                <a16:creationId xmlns:a16="http://schemas.microsoft.com/office/drawing/2014/main" id="{5C00F7EB-CC4D-C355-C89A-17B964653D84}"/>
              </a:ext>
            </a:extLst>
          </p:cNvPr>
          <p:cNvPicPr>
            <a:picLocks noChangeAspect="1"/>
          </p:cNvPicPr>
          <p:nvPr/>
        </p:nvPicPr>
        <p:blipFill rotWithShape="1">
          <a:blip r:embed="rId4">
            <a:alphaModFix amt="61000"/>
          </a:blip>
          <a:srcRect l="-226" r="67621" b="49393"/>
          <a:stretch/>
        </p:blipFill>
        <p:spPr>
          <a:xfrm>
            <a:off x="8859874" y="4163692"/>
            <a:ext cx="719383" cy="838626"/>
          </a:xfrm>
          <a:prstGeom prst="rect">
            <a:avLst/>
          </a:prstGeom>
          <a:ln>
            <a:solidFill>
              <a:schemeClr val="tx1"/>
            </a:solidFill>
            <a:prstDash val="sysDot"/>
          </a:ln>
        </p:spPr>
      </p:pic>
      <p:pic>
        <p:nvPicPr>
          <p:cNvPr id="27" name="Picture 26" descr="Diagram&#10;&#10;Description automatically generated">
            <a:extLst>
              <a:ext uri="{FF2B5EF4-FFF2-40B4-BE49-F238E27FC236}">
                <a16:creationId xmlns:a16="http://schemas.microsoft.com/office/drawing/2014/main" id="{59F1A27C-0200-816B-412F-EB46EA216C73}"/>
              </a:ext>
            </a:extLst>
          </p:cNvPr>
          <p:cNvPicPr>
            <a:picLocks noChangeAspect="1"/>
          </p:cNvPicPr>
          <p:nvPr/>
        </p:nvPicPr>
        <p:blipFill rotWithShape="1">
          <a:blip r:embed="rId4">
            <a:alphaModFix amt="38000"/>
          </a:blip>
          <a:srcRect l="34085" r="33309" b="50000"/>
          <a:stretch/>
        </p:blipFill>
        <p:spPr>
          <a:xfrm>
            <a:off x="9248800" y="4054087"/>
            <a:ext cx="719383" cy="828573"/>
          </a:xfrm>
          <a:prstGeom prst="rect">
            <a:avLst/>
          </a:prstGeom>
          <a:ln>
            <a:solidFill>
              <a:schemeClr val="tx1"/>
            </a:solidFill>
            <a:prstDash val="sysDot"/>
          </a:ln>
        </p:spPr>
      </p:pic>
      <p:pic>
        <p:nvPicPr>
          <p:cNvPr id="28" name="Picture 27" descr="Diagram&#10;&#10;Description automatically generated">
            <a:extLst>
              <a:ext uri="{FF2B5EF4-FFF2-40B4-BE49-F238E27FC236}">
                <a16:creationId xmlns:a16="http://schemas.microsoft.com/office/drawing/2014/main" id="{C9EA5319-872C-54D0-5FA6-0355E6E081C6}"/>
              </a:ext>
            </a:extLst>
          </p:cNvPr>
          <p:cNvPicPr>
            <a:picLocks noChangeAspect="1"/>
          </p:cNvPicPr>
          <p:nvPr/>
        </p:nvPicPr>
        <p:blipFill rotWithShape="1">
          <a:blip r:embed="rId4">
            <a:alphaModFix amt="61000"/>
          </a:blip>
          <a:srcRect l="67395" t="49223"/>
          <a:stretch/>
        </p:blipFill>
        <p:spPr>
          <a:xfrm>
            <a:off x="10695379" y="3462736"/>
            <a:ext cx="719383" cy="841445"/>
          </a:xfrm>
          <a:prstGeom prst="rect">
            <a:avLst/>
          </a:prstGeom>
          <a:ln>
            <a:solidFill>
              <a:schemeClr val="tx1"/>
            </a:solidFill>
            <a:prstDash val="sysDot"/>
          </a:ln>
        </p:spPr>
      </p:pic>
      <p:pic>
        <p:nvPicPr>
          <p:cNvPr id="29" name="Picture 28" descr="Diagram&#10;&#10;Description automatically generated">
            <a:extLst>
              <a:ext uri="{FF2B5EF4-FFF2-40B4-BE49-F238E27FC236}">
                <a16:creationId xmlns:a16="http://schemas.microsoft.com/office/drawing/2014/main" id="{12D584C9-7ABB-8410-E675-DDABCDD446A1}"/>
              </a:ext>
            </a:extLst>
          </p:cNvPr>
          <p:cNvPicPr>
            <a:picLocks noChangeAspect="1"/>
          </p:cNvPicPr>
          <p:nvPr/>
        </p:nvPicPr>
        <p:blipFill rotWithShape="1">
          <a:blip r:embed="rId4">
            <a:alphaModFix amt="61000"/>
          </a:blip>
          <a:srcRect l="33413" t="49223" r="33302"/>
          <a:stretch/>
        </p:blipFill>
        <p:spPr>
          <a:xfrm>
            <a:off x="10363648" y="3626928"/>
            <a:ext cx="734370" cy="841445"/>
          </a:xfrm>
          <a:prstGeom prst="rect">
            <a:avLst/>
          </a:prstGeom>
          <a:ln>
            <a:solidFill>
              <a:schemeClr val="tx1"/>
            </a:solidFill>
            <a:prstDash val="sysDot"/>
          </a:ln>
        </p:spPr>
      </p:pic>
      <p:pic>
        <p:nvPicPr>
          <p:cNvPr id="30" name="Picture 29" descr="Diagram&#10;&#10;Description automatically generated">
            <a:extLst>
              <a:ext uri="{FF2B5EF4-FFF2-40B4-BE49-F238E27FC236}">
                <a16:creationId xmlns:a16="http://schemas.microsoft.com/office/drawing/2014/main" id="{ACF696AA-D778-472D-5744-B56669DB5F15}"/>
              </a:ext>
            </a:extLst>
          </p:cNvPr>
          <p:cNvPicPr>
            <a:picLocks noChangeAspect="1"/>
          </p:cNvPicPr>
          <p:nvPr/>
        </p:nvPicPr>
        <p:blipFill rotWithShape="1">
          <a:blip r:embed="rId4">
            <a:alphaModFix amt="61000"/>
          </a:blip>
          <a:srcRect t="49223" r="68162"/>
          <a:stretch/>
        </p:blipFill>
        <p:spPr>
          <a:xfrm>
            <a:off x="9995359" y="3756373"/>
            <a:ext cx="702462" cy="841445"/>
          </a:xfrm>
          <a:prstGeom prst="rect">
            <a:avLst/>
          </a:prstGeom>
          <a:ln>
            <a:solidFill>
              <a:schemeClr val="tx1"/>
            </a:solidFill>
            <a:prstDash val="sysDot"/>
          </a:ln>
        </p:spPr>
      </p:pic>
      <p:pic>
        <p:nvPicPr>
          <p:cNvPr id="26" name="Picture 25" descr="Diagram&#10;&#10;Description automatically generated">
            <a:extLst>
              <a:ext uri="{FF2B5EF4-FFF2-40B4-BE49-F238E27FC236}">
                <a16:creationId xmlns:a16="http://schemas.microsoft.com/office/drawing/2014/main" id="{F98BE2C8-7786-1B63-CDE9-A7AB7A75BAD8}"/>
              </a:ext>
            </a:extLst>
          </p:cNvPr>
          <p:cNvPicPr>
            <a:picLocks noChangeAspect="1"/>
          </p:cNvPicPr>
          <p:nvPr/>
        </p:nvPicPr>
        <p:blipFill rotWithShape="1">
          <a:blip r:embed="rId4">
            <a:alphaModFix amt="50000"/>
          </a:blip>
          <a:srcRect l="67395" b="49223"/>
          <a:stretch/>
        </p:blipFill>
        <p:spPr>
          <a:xfrm>
            <a:off x="9591647" y="3920565"/>
            <a:ext cx="719383" cy="841445"/>
          </a:xfrm>
          <a:prstGeom prst="rect">
            <a:avLst/>
          </a:prstGeom>
          <a:ln>
            <a:solidFill>
              <a:schemeClr val="tx1"/>
            </a:solidFill>
            <a:prstDash val="sysDot"/>
          </a:ln>
        </p:spPr>
      </p:pic>
      <p:sp>
        <p:nvSpPr>
          <p:cNvPr id="31" name="TextBox 30">
            <a:extLst>
              <a:ext uri="{FF2B5EF4-FFF2-40B4-BE49-F238E27FC236}">
                <a16:creationId xmlns:a16="http://schemas.microsoft.com/office/drawing/2014/main" id="{7E8F731F-867D-109B-AF71-269D2AD3A3ED}"/>
              </a:ext>
            </a:extLst>
          </p:cNvPr>
          <p:cNvSpPr txBox="1"/>
          <p:nvPr/>
        </p:nvSpPr>
        <p:spPr>
          <a:xfrm>
            <a:off x="8750685" y="2536079"/>
            <a:ext cx="3048157"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Extracted environmental values from Rasters</a:t>
            </a:r>
          </a:p>
        </p:txBody>
      </p:sp>
      <p:cxnSp>
        <p:nvCxnSpPr>
          <p:cNvPr id="34" name="Straight Arrow Connector 33">
            <a:extLst>
              <a:ext uri="{FF2B5EF4-FFF2-40B4-BE49-F238E27FC236}">
                <a16:creationId xmlns:a16="http://schemas.microsoft.com/office/drawing/2014/main" id="{5C14BEB3-0D66-64AD-5B6F-48CE11E32618}"/>
              </a:ext>
            </a:extLst>
          </p:cNvPr>
          <p:cNvCxnSpPr>
            <a:cxnSpLocks/>
          </p:cNvCxnSpPr>
          <p:nvPr/>
        </p:nvCxnSpPr>
        <p:spPr>
          <a:xfrm>
            <a:off x="3960128" y="4512186"/>
            <a:ext cx="36330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3505693634"/>
                  </p:ext>
                </p:extLst>
              </p:nvPr>
            </p:nvGraphicFramePr>
            <p:xfrm>
              <a:off x="4349054" y="3241941"/>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4072737"/>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63934281"/>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85074233"/>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69276342"/>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31452182"/>
                      </a:ext>
                    </a:extLst>
                  </a:tr>
                  <a:tr h="287023">
                    <a:tc>
                      <a:txBody>
                        <a:bodyPr/>
                        <a:lstStyle/>
                        <a:p>
                          <a:pPr algn="ct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000" i="1"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393540047"/>
                      </a:ext>
                    </a:extLst>
                  </a:tr>
                </a:tbl>
              </a:graphicData>
            </a:graphic>
          </p:graphicFrame>
        </mc:Choice>
        <mc:Fallback>
          <p:graphicFrame>
            <p:nvGraphicFramePr>
              <p:cNvPr id="6" name="Table 7">
                <a:extLst>
                  <a:ext uri="{FF2B5EF4-FFF2-40B4-BE49-F238E27FC236}">
                    <a16:creationId xmlns:a16="http://schemas.microsoft.com/office/drawing/2014/main" id="{8D97DDD5-837A-FBDC-42CC-ABD5DDF2AF6F}"/>
                  </a:ext>
                </a:extLst>
              </p:cNvPr>
              <p:cNvGraphicFramePr>
                <a:graphicFrameLocks noGrp="1"/>
              </p:cNvGraphicFramePr>
              <p:nvPr>
                <p:extLst>
                  <p:ext uri="{D42A27DB-BD31-4B8C-83A1-F6EECF244321}">
                    <p14:modId xmlns:p14="http://schemas.microsoft.com/office/powerpoint/2010/main" val="3505693634"/>
                  </p:ext>
                </p:extLst>
              </p:nvPr>
            </p:nvGraphicFramePr>
            <p:xfrm>
              <a:off x="4349054" y="3241941"/>
              <a:ext cx="3852118" cy="2588668"/>
            </p:xfrm>
            <a:graphic>
              <a:graphicData uri="http://schemas.openxmlformats.org/drawingml/2006/table">
                <a:tbl>
                  <a:tblPr firstRow="1" bandRow="1">
                    <a:tableStyleId>{5940675A-B579-460E-94D1-54222C63F5DA}</a:tableStyleId>
                  </a:tblPr>
                  <a:tblGrid>
                    <a:gridCol w="889976">
                      <a:extLst>
                        <a:ext uri="{9D8B030D-6E8A-4147-A177-3AD203B41FA5}">
                          <a16:colId xmlns:a16="http://schemas.microsoft.com/office/drawing/2014/main" val="1347179501"/>
                        </a:ext>
                      </a:extLst>
                    </a:gridCol>
                    <a:gridCol w="940158">
                      <a:extLst>
                        <a:ext uri="{9D8B030D-6E8A-4147-A177-3AD203B41FA5}">
                          <a16:colId xmlns:a16="http://schemas.microsoft.com/office/drawing/2014/main" val="1023676811"/>
                        </a:ext>
                      </a:extLst>
                    </a:gridCol>
                    <a:gridCol w="1043189">
                      <a:extLst>
                        <a:ext uri="{9D8B030D-6E8A-4147-A177-3AD203B41FA5}">
                          <a16:colId xmlns:a16="http://schemas.microsoft.com/office/drawing/2014/main" val="4138207096"/>
                        </a:ext>
                      </a:extLst>
                    </a:gridCol>
                    <a:gridCol w="978795">
                      <a:extLst>
                        <a:ext uri="{9D8B030D-6E8A-4147-A177-3AD203B41FA5}">
                          <a16:colId xmlns:a16="http://schemas.microsoft.com/office/drawing/2014/main" val="2210677357"/>
                        </a:ext>
                      </a:extLst>
                    </a:gridCol>
                  </a:tblGrid>
                  <a:tr h="345845">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Temp</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NDVI</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Dryness</a:t>
                          </a:r>
                        </a:p>
                      </a:txBody>
                      <a:tcPr/>
                    </a:tc>
                    <a:tc>
                      <a:txBody>
                        <a:bodyPr/>
                        <a:lstStyle/>
                        <a:p>
                          <a:endParaRPr lang="en-US"/>
                        </a:p>
                      </a:txBody>
                      <a:tcPr>
                        <a:blipFill>
                          <a:blip r:embed="rId5"/>
                          <a:stretch>
                            <a:fillRect l="-296104" t="-3704" r="-2597" b="-662963"/>
                          </a:stretch>
                        </a:blipFill>
                      </a:tcPr>
                    </a:tc>
                    <a:extLst>
                      <a:ext uri="{0D108BD9-81ED-4DB2-BD59-A6C34878D82A}">
                        <a16:rowId xmlns:a16="http://schemas.microsoft.com/office/drawing/2014/main" val="1014072737"/>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128</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457</a:t>
                          </a:r>
                        </a:p>
                      </a:txBody>
                      <a:tcPr/>
                    </a:tc>
                    <a:tc>
                      <a:txBody>
                        <a:bodyPr/>
                        <a:lstStyle/>
                        <a:p>
                          <a:endParaRPr lang="en-US"/>
                        </a:p>
                      </a:txBody>
                      <a:tcPr>
                        <a:blipFill>
                          <a:blip r:embed="rId5"/>
                          <a:stretch>
                            <a:fillRect l="-296104" t="-87500" r="-2597" b="-459375"/>
                          </a:stretch>
                        </a:blipFill>
                      </a:tcPr>
                    </a:tc>
                    <a:extLst>
                      <a:ext uri="{0D108BD9-81ED-4DB2-BD59-A6C34878D82A}">
                        <a16:rowId xmlns:a16="http://schemas.microsoft.com/office/drawing/2014/main" val="2863934281"/>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27</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239</a:t>
                          </a:r>
                        </a:p>
                      </a:txBody>
                      <a:tcPr/>
                    </a:tc>
                    <a:tc>
                      <a:txBody>
                        <a:bodyPr/>
                        <a:lstStyle/>
                        <a:p>
                          <a:endParaRPr lang="en-US"/>
                        </a:p>
                      </a:txBody>
                      <a:tcPr>
                        <a:blipFill>
                          <a:blip r:embed="rId5"/>
                          <a:stretch>
                            <a:fillRect l="-296104" t="-193548" r="-2597" b="-374194"/>
                          </a:stretch>
                        </a:blipFill>
                      </a:tcPr>
                    </a:tc>
                    <a:extLst>
                      <a:ext uri="{0D108BD9-81ED-4DB2-BD59-A6C34878D82A}">
                        <a16:rowId xmlns:a16="http://schemas.microsoft.com/office/drawing/2014/main" val="985074233"/>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302</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124</a:t>
                          </a:r>
                        </a:p>
                      </a:txBody>
                      <a:tcPr/>
                    </a:tc>
                    <a:tc>
                      <a:txBody>
                        <a:bodyPr/>
                        <a:lstStyle/>
                        <a:p>
                          <a:endParaRPr lang="en-US"/>
                        </a:p>
                      </a:txBody>
                      <a:tcPr>
                        <a:blipFill>
                          <a:blip r:embed="rId5"/>
                          <a:stretch>
                            <a:fillRect l="-296104" t="-284375" r="-2597" b="-262500"/>
                          </a:stretch>
                        </a:blipFill>
                      </a:tcPr>
                    </a:tc>
                    <a:extLst>
                      <a:ext uri="{0D108BD9-81ED-4DB2-BD59-A6C34878D82A}">
                        <a16:rowId xmlns:a16="http://schemas.microsoft.com/office/drawing/2014/main" val="769276342"/>
                      </a:ext>
                    </a:extLst>
                  </a:tr>
                  <a:tr h="3962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305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54</a:t>
                          </a:r>
                        </a:p>
                      </a:txBody>
                      <a:tcPr/>
                    </a:tc>
                    <a:tc>
                      <a:txBody>
                        <a:bodyPr/>
                        <a:lstStyle/>
                        <a:p>
                          <a:endParaRPr lang="en-US"/>
                        </a:p>
                      </a:txBody>
                      <a:tcPr>
                        <a:blipFill>
                          <a:blip r:embed="rId5"/>
                          <a:stretch>
                            <a:fillRect l="-296104" t="-396774" r="-2597" b="-170968"/>
                          </a:stretch>
                        </a:blipFill>
                      </a:tcPr>
                    </a:tc>
                    <a:extLst>
                      <a:ext uri="{0D108BD9-81ED-4DB2-BD59-A6C34878D82A}">
                        <a16:rowId xmlns:a16="http://schemas.microsoft.com/office/drawing/2014/main" val="4031452182"/>
                      </a:ext>
                    </a:extLst>
                  </a:tr>
                  <a:tr h="287023">
                    <a:tc>
                      <a:txBody>
                        <a:bodyPr/>
                        <a:lstStyle/>
                        <a:p>
                          <a:endParaRPr lang="en-US"/>
                        </a:p>
                      </a:txBody>
                      <a:tcPr>
                        <a:blipFill>
                          <a:blip r:embed="rId5"/>
                          <a:stretch>
                            <a:fillRect l="-1429" t="-669565" r="-337143" b="-130435"/>
                          </a:stretch>
                        </a:blipFill>
                      </a:tcPr>
                    </a:tc>
                    <a:tc>
                      <a:txBody>
                        <a:bodyPr/>
                        <a:lstStyle/>
                        <a:p>
                          <a:endParaRPr lang="en-US"/>
                        </a:p>
                      </a:txBody>
                      <a:tcPr>
                        <a:blipFill>
                          <a:blip r:embed="rId5"/>
                          <a:stretch>
                            <a:fillRect l="-95946" t="-669565" r="-218919" b="-130435"/>
                          </a:stretch>
                        </a:blipFill>
                      </a:tcPr>
                    </a:tc>
                    <a:tc>
                      <a:txBody>
                        <a:bodyPr/>
                        <a:lstStyle/>
                        <a:p>
                          <a:endParaRPr lang="en-US"/>
                        </a:p>
                      </a:txBody>
                      <a:tcPr>
                        <a:blipFill>
                          <a:blip r:embed="rId5"/>
                          <a:stretch>
                            <a:fillRect l="-174699" t="-669565" r="-95181" b="-130435"/>
                          </a:stretch>
                        </a:blipFill>
                      </a:tcPr>
                    </a:tc>
                    <a:tc>
                      <a:txBody>
                        <a:bodyPr/>
                        <a:lstStyle/>
                        <a:p>
                          <a:endParaRPr lang="en-US"/>
                        </a:p>
                      </a:txBody>
                      <a:tcPr>
                        <a:blipFill>
                          <a:blip r:embed="rId5"/>
                          <a:stretch>
                            <a:fillRect l="-296104" t="-669565" r="-2597" b="-130435"/>
                          </a:stretch>
                        </a:blipFill>
                      </a:tcPr>
                    </a:tc>
                    <a:extLst>
                      <a:ext uri="{0D108BD9-81ED-4DB2-BD59-A6C34878D82A}">
                        <a16:rowId xmlns:a16="http://schemas.microsoft.com/office/drawing/2014/main" val="3721240214"/>
                      </a:ext>
                    </a:extLst>
                  </a:tr>
                  <a:tr h="370840">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281</a:t>
                          </a:r>
                        </a:p>
                      </a:txBody>
                      <a:tcPr/>
                    </a:tc>
                    <a:tc>
                      <a:txBody>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345</a:t>
                          </a:r>
                        </a:p>
                      </a:txBody>
                      <a:tcPr/>
                    </a:tc>
                    <a:tc>
                      <a:txBody>
                        <a:bodyPr/>
                        <a:lstStyle/>
                        <a:p>
                          <a:endParaRPr lang="en-US"/>
                        </a:p>
                      </a:txBody>
                      <a:tcPr>
                        <a:blipFill>
                          <a:blip r:embed="rId5"/>
                          <a:stretch>
                            <a:fillRect l="-296104" t="-610345" r="-2597" b="-3448"/>
                          </a:stretch>
                        </a:blipFill>
                      </a:tcPr>
                    </a:tc>
                    <a:extLst>
                      <a:ext uri="{0D108BD9-81ED-4DB2-BD59-A6C34878D82A}">
                        <a16:rowId xmlns:a16="http://schemas.microsoft.com/office/drawing/2014/main" val="2393540047"/>
                      </a:ext>
                    </a:extLst>
                  </a:tr>
                </a:tbl>
              </a:graphicData>
            </a:graphic>
          </p:graphicFrame>
        </mc:Fallback>
      </mc:AlternateContent>
      <p:sp>
        <p:nvSpPr>
          <p:cNvPr id="10" name="Rectangle 9">
            <a:extLst>
              <a:ext uri="{FF2B5EF4-FFF2-40B4-BE49-F238E27FC236}">
                <a16:creationId xmlns:a16="http://schemas.microsoft.com/office/drawing/2014/main" id="{36E4950C-CF76-8687-19A3-429186A2FC47}"/>
              </a:ext>
            </a:extLst>
          </p:cNvPr>
          <p:cNvSpPr/>
          <p:nvPr/>
        </p:nvSpPr>
        <p:spPr>
          <a:xfrm>
            <a:off x="8541474" y="3379141"/>
            <a:ext cx="3257368" cy="19242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ACE5785-E8A8-8019-7B3A-01046C34149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07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no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Modelling process [5]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Statistical inference and testing predictive performance </a:t>
            </a:r>
          </a:p>
        </p:txBody>
      </p:sp>
      <p:pic>
        <p:nvPicPr>
          <p:cNvPr id="5" name="Picture 4" descr="Table&#10;&#10;Description automatically generated">
            <a:extLst>
              <a:ext uri="{FF2B5EF4-FFF2-40B4-BE49-F238E27FC236}">
                <a16:creationId xmlns:a16="http://schemas.microsoft.com/office/drawing/2014/main" id="{D5908795-3E57-AFF6-CDAD-9FA1A2161AC8}"/>
              </a:ext>
            </a:extLst>
          </p:cNvPr>
          <p:cNvPicPr>
            <a:picLocks noChangeAspect="1"/>
          </p:cNvPicPr>
          <p:nvPr/>
        </p:nvPicPr>
        <p:blipFill>
          <a:blip r:embed="rId3"/>
          <a:stretch>
            <a:fillRect/>
          </a:stretch>
        </p:blipFill>
        <p:spPr>
          <a:xfrm>
            <a:off x="159832" y="1536641"/>
            <a:ext cx="6534746" cy="2563241"/>
          </a:xfrm>
          <a:prstGeom prst="rect">
            <a:avLst/>
          </a:prstGeom>
        </p:spPr>
      </p:pic>
      <p:sp>
        <p:nvSpPr>
          <p:cNvPr id="6" name="TextBox 5">
            <a:extLst>
              <a:ext uri="{FF2B5EF4-FFF2-40B4-BE49-F238E27FC236}">
                <a16:creationId xmlns:a16="http://schemas.microsoft.com/office/drawing/2014/main" id="{7BD5224A-AD10-EA06-9614-FC8996EC1B51}"/>
              </a:ext>
            </a:extLst>
          </p:cNvPr>
          <p:cNvSpPr txBox="1"/>
          <p:nvPr/>
        </p:nvSpPr>
        <p:spPr>
          <a:xfrm>
            <a:off x="6912077" y="1944717"/>
            <a:ext cx="5227702" cy="1938992"/>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We use the linked point data and split this according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k-fold cross-validation</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(20%) | Training (80%) (5 equal portion (1 selected for testing))</a:t>
            </a:r>
          </a:p>
          <a:p>
            <a:pPr marL="285750" indent="-285750">
              <a:buFont typeface="Wingdings" pitchFamily="2" charset="2"/>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Testing (25%) | Training (75%) (4 equal portion (1 selected for testing))</a:t>
            </a:r>
          </a:p>
          <a:p>
            <a:pPr marL="285750" indent="-285750">
              <a:buFont typeface="Wingdings" pitchFamily="2" charset="2"/>
              <a:buChar char="§"/>
            </a:pP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Training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large portion of records we use for the actual prediction – this creates our trained model</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b="1" dirty="0">
                <a:latin typeface="Helvetica Neue" panose="02000503000000020004" pitchFamily="2" charset="0"/>
                <a:ea typeface="Helvetica Neue" panose="02000503000000020004" pitchFamily="2" charset="0"/>
                <a:cs typeface="Helvetica Neue" panose="02000503000000020004" pitchFamily="2" charset="0"/>
              </a:rPr>
              <a:t>Testing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Is the small portion of records we use to assess the predictive performance of our trained model.</a:t>
            </a:r>
          </a:p>
        </p:txBody>
      </p:sp>
      <p:sp>
        <p:nvSpPr>
          <p:cNvPr id="7" name="TextBox 6">
            <a:extLst>
              <a:ext uri="{FF2B5EF4-FFF2-40B4-BE49-F238E27FC236}">
                <a16:creationId xmlns:a16="http://schemas.microsoft.com/office/drawing/2014/main" id="{1223035E-D576-8E49-CD14-D636B38CF2EF}"/>
              </a:ext>
            </a:extLst>
          </p:cNvPr>
          <p:cNvSpPr txBox="1"/>
          <p:nvPr/>
        </p:nvSpPr>
        <p:spPr>
          <a:xfrm>
            <a:off x="6912077" y="4637797"/>
            <a:ext cx="5227702" cy="1015663"/>
          </a:xfrm>
          <a:prstGeom prst="rect">
            <a:avLst/>
          </a:prstGeom>
          <a:solidFill>
            <a:schemeClr val="accent1">
              <a:lumMod val="40000"/>
              <a:lumOff val="60000"/>
            </a:schemeClr>
          </a:solid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Evaluation of testing data, we are interested in two outputs which measures for model accuracy:</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Area Under a Curve (threshold for good model: 0.5)</a:t>
            </a:r>
          </a:p>
          <a:p>
            <a:pPr marL="171450" indent="-171450">
              <a:buFont typeface="Wingdings" pitchFamily="2" charset="2"/>
              <a:buChar char="§"/>
            </a:pPr>
            <a:r>
              <a:rPr lang="en-GB" sz="1200" b="1" dirty="0">
                <a:latin typeface="Helvetica Neue" panose="02000503000000020004" pitchFamily="2" charset="0"/>
                <a:ea typeface="Helvetica Neue" panose="02000503000000020004" pitchFamily="2" charset="0"/>
                <a:cs typeface="Helvetica Neue" panose="02000503000000020004" pitchFamily="2" charset="0"/>
              </a:rPr>
              <a:t>Optimized estimate or thresholds for where predictions are a true positive and true negative [max TPR+TNR]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1DEA1078-2DB4-E94F-D47E-AA6E6456AEFF}"/>
              </a:ext>
            </a:extLst>
          </p:cNvPr>
          <p:cNvSpPr txBox="1"/>
          <p:nvPr/>
        </p:nvSpPr>
        <p:spPr>
          <a:xfrm>
            <a:off x="159832" y="5635889"/>
            <a:ext cx="5120091"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If the overall AUC &gt; 0.5, proceed to use the trained model on multi-band raster generate probability estimates across region </a:t>
            </a:r>
          </a:p>
        </p:txBody>
      </p:sp>
      <p:sp>
        <p:nvSpPr>
          <p:cNvPr id="9" name="TextBox 8">
            <a:extLst>
              <a:ext uri="{FF2B5EF4-FFF2-40B4-BE49-F238E27FC236}">
                <a16:creationId xmlns:a16="http://schemas.microsoft.com/office/drawing/2014/main" id="{5B01EFBA-1BC0-3D1B-E561-AB9D49D97B49}"/>
              </a:ext>
            </a:extLst>
          </p:cNvPr>
          <p:cNvSpPr txBox="1"/>
          <p:nvPr/>
        </p:nvSpPr>
        <p:spPr>
          <a:xfrm>
            <a:off x="168799" y="6249181"/>
            <a:ext cx="5594555"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Use optimised estimate threshold from [max TPR+TNR] or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TRUE SKILL STATISTIC</a:t>
            </a:r>
            <a:r>
              <a:rPr lang="en-GB" sz="1400" dirty="0">
                <a:latin typeface="Helvetica Neue" panose="02000503000000020004" pitchFamily="2" charset="0"/>
                <a:ea typeface="Helvetica Neue" panose="02000503000000020004" pitchFamily="2" charset="0"/>
                <a:cs typeface="Helvetica Neue" panose="02000503000000020004" pitchFamily="2" charset="0"/>
              </a:rPr>
              <a:t> to map the extent for suitability for the outcome.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98CE8C1-3833-93F2-CB68-55927B64E587}"/>
                  </a:ext>
                </a:extLst>
              </p:cNvPr>
              <p:cNvSpPr txBox="1"/>
              <p:nvPr/>
            </p:nvSpPr>
            <p:spPr>
              <a:xfrm>
                <a:off x="168799" y="4371223"/>
                <a:ext cx="3101801" cy="50417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m:rPr>
                        <m:sty m:val="p"/>
                      </m:rPr>
                      <a:rPr lang="en-GB" sz="1400" b="0" i="0" smtClean="0">
                        <a:latin typeface="Cambria Math" panose="02040503050406030204" pitchFamily="18" charset="0"/>
                      </a:rPr>
                      <m:t>exp</m:t>
                    </m:r>
                    <m:d>
                      <m:dPr>
                        <m:ctrlPr>
                          <a:rPr lang="en-GB" sz="1400" b="0" i="1" smtClean="0">
                            <a:latin typeface="Cambria Math" panose="02040503050406030204" pitchFamily="18" charset="0"/>
                          </a:rPr>
                        </m:ctrlPr>
                      </m:dPr>
                      <m:e>
                        <m:f>
                          <m:fPr>
                            <m:ctrlPr>
                              <a:rPr lang="en-GB" sz="1400" i="1">
                                <a:latin typeface="Cambria Math" panose="02040503050406030204" pitchFamily="18" charset="0"/>
                              </a:rPr>
                            </m:ctrlPr>
                          </m:fPr>
                          <m:num>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0</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nary>
                                  <m:naryPr>
                                    <m:chr m:val="∑"/>
                                    <m:ctrlPr>
                                      <a:rPr lang="en-GB" sz="1400" i="1">
                                        <a:latin typeface="Cambria Math" panose="02040503050406030204" pitchFamily="18" charset="0"/>
                                      </a:rPr>
                                    </m:ctrlPr>
                                  </m:naryPr>
                                  <m:sub>
                                    <m:r>
                                      <m:rPr>
                                        <m:brk m:alnAt="23"/>
                                      </m:rPr>
                                      <a:rPr lang="en-GB" sz="1400" i="1">
                                        <a:latin typeface="Cambria Math" panose="02040503050406030204" pitchFamily="18" charset="0"/>
                                      </a:rPr>
                                      <m:t>𝑗</m:t>
                                    </m:r>
                                    <m:r>
                                      <a:rPr lang="en-GB" sz="1400" i="1">
                                        <a:latin typeface="Cambria Math" panose="02040503050406030204" pitchFamily="18" charset="0"/>
                                      </a:rPr>
                                      <m:t>=1</m:t>
                                    </m:r>
                                  </m:sub>
                                  <m:sup>
                                    <m:r>
                                      <a:rPr lang="en-GB" sz="1400" i="1">
                                        <a:latin typeface="Cambria Math" panose="02040503050406030204" pitchFamily="18" charset="0"/>
                                      </a:rPr>
                                      <m:t>1</m:t>
                                    </m:r>
                                  </m:sup>
                                  <m:e>
                                    <m:r>
                                      <a:rPr lang="en-GB" sz="1400" i="1">
                                        <a:latin typeface="Cambria Math" panose="02040503050406030204" pitchFamily="18" charset="0"/>
                                        <a:ea typeface="Cambria Math" panose="02040503050406030204" pitchFamily="18" charset="0"/>
                                      </a:rPr>
                                      <m:t>𝜆</m:t>
                                    </m:r>
                                  </m:e>
                                </m:nary>
                              </m:e>
                              <m:sub>
                                <m:r>
                                  <a:rPr lang="en-GB" sz="1400" i="1">
                                    <a:latin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𝑗</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𝑖𝑗</m:t>
                                    </m:r>
                                  </m:sub>
                                </m:sSub>
                              </m:e>
                            </m:d>
                          </m:num>
                          <m:den>
                            <m:r>
                              <a:rPr lang="en-GB" sz="1400" i="1">
                                <a:latin typeface="Cambria Math" panose="02040503050406030204" pitchFamily="18" charset="0"/>
                              </a:rPr>
                              <m:t>𝑍</m:t>
                            </m:r>
                          </m:den>
                        </m:f>
                      </m:e>
                    </m:d>
                  </m:oMath>
                </a14:m>
                <a:endParaRPr lang="en-GB" sz="1400" dirty="0"/>
              </a:p>
            </p:txBody>
          </p:sp>
        </mc:Choice>
        <mc:Fallback>
          <p:sp>
            <p:nvSpPr>
              <p:cNvPr id="4" name="TextBox 3">
                <a:extLst>
                  <a:ext uri="{FF2B5EF4-FFF2-40B4-BE49-F238E27FC236}">
                    <a16:creationId xmlns:a16="http://schemas.microsoft.com/office/drawing/2014/main" id="{A98CE8C1-3833-93F2-CB68-55927B64E587}"/>
                  </a:ext>
                </a:extLst>
              </p:cNvPr>
              <p:cNvSpPr txBox="1">
                <a:spLocks noRot="1" noChangeAspect="1" noMove="1" noResize="1" noEditPoints="1" noAdjustHandles="1" noChangeArrowheads="1" noChangeShapeType="1" noTextEdit="1"/>
              </p:cNvSpPr>
              <p:nvPr/>
            </p:nvSpPr>
            <p:spPr>
              <a:xfrm>
                <a:off x="168799" y="4371223"/>
                <a:ext cx="3101801" cy="504177"/>
              </a:xfrm>
              <a:prstGeom prst="rect">
                <a:avLst/>
              </a:prstGeom>
              <a:blipFill>
                <a:blip r:embed="rId4"/>
                <a:stretch>
                  <a:fillRect l="-408" t="-37500" b="-25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0547EE0-4741-F09A-096C-3C5D1C5E80D6}"/>
                  </a:ext>
                </a:extLst>
              </p:cNvPr>
              <p:cNvSpPr txBox="1"/>
              <p:nvPr/>
            </p:nvSpPr>
            <p:spPr>
              <a:xfrm>
                <a:off x="159832" y="5096016"/>
                <a:ext cx="6108283" cy="41864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rPr>
                      <m:t>=</m:t>
                    </m:r>
                    <m:r>
                      <m:rPr>
                        <m:sty m:val="p"/>
                      </m:rPr>
                      <a:rPr lang="en-GB" sz="1400" b="0" i="0" smtClean="0">
                        <a:latin typeface="Cambria Math" panose="02040503050406030204" pitchFamily="18" charset="0"/>
                      </a:rPr>
                      <m:t>exp</m:t>
                    </m:r>
                    <m:d>
                      <m:dPr>
                        <m:ctrlPr>
                          <a:rPr lang="en-GB" sz="1400" b="0" i="1" smtClean="0">
                            <a:latin typeface="Cambria Math" panose="02040503050406030204" pitchFamily="18" charset="0"/>
                          </a:rPr>
                        </m:ctrlPr>
                      </m:dPr>
                      <m:e>
                        <m:f>
                          <m:fPr>
                            <m:ctrlPr>
                              <a:rPr lang="en-GB" sz="1400" i="1">
                                <a:latin typeface="Cambria Math" panose="02040503050406030204" pitchFamily="18" charset="0"/>
                              </a:rPr>
                            </m:ctrlPr>
                          </m:fPr>
                          <m:num>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rPr>
                                  <m:t>0</m:t>
                                </m:r>
                              </m:sub>
                            </m:sSub>
                            <m:r>
                              <a:rPr lang="en-GB" sz="1400" i="1">
                                <a:latin typeface="Cambria Math" panose="02040503050406030204" pitchFamily="18" charset="0"/>
                              </a:rPr>
                              <m:t>+</m:t>
                            </m:r>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1</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b="0" i="1" smtClean="0">
                                    <a:latin typeface="Cambria Math" panose="02040503050406030204" pitchFamily="18" charset="0"/>
                                  </a:rPr>
                                  <m:t>1</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smtClean="0">
                                        <a:latin typeface="Cambria Math" panose="02040503050406030204" pitchFamily="18" charset="0"/>
                                      </a:rPr>
                                      <m:t>𝑥</m:t>
                                    </m:r>
                                  </m:e>
                                  <m:sub>
                                    <m:r>
                                      <a:rPr lang="en-GB" sz="1400" i="1">
                                        <a:latin typeface="Cambria Math" panose="02040503050406030204" pitchFamily="18" charset="0"/>
                                      </a:rPr>
                                      <m:t>𝑖</m:t>
                                    </m:r>
                                    <m:r>
                                      <a:rPr lang="en-GB" sz="1400" b="0" i="1" smtClean="0">
                                        <a:latin typeface="Cambria Math" panose="02040503050406030204" pitchFamily="18" charset="0"/>
                                      </a:rPr>
                                      <m:t>1</m:t>
                                    </m:r>
                                  </m:sub>
                                </m:sSub>
                              </m:e>
                            </m:d>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2</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b="0" i="1" smtClean="0">
                                    <a:latin typeface="Cambria Math" panose="02040503050406030204" pitchFamily="18" charset="0"/>
                                  </a:rPr>
                                  <m:t>2</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b="0" i="1" smtClean="0">
                                        <a:latin typeface="Cambria Math" panose="02040503050406030204" pitchFamily="18" charset="0"/>
                                      </a:rPr>
                                      <m:t>2</m:t>
                                    </m:r>
                                  </m:sub>
                                </m:sSub>
                              </m:e>
                            </m:d>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6</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b="0" i="1" smtClean="0">
                                    <a:latin typeface="Cambria Math" panose="02040503050406030204" pitchFamily="18" charset="0"/>
                                  </a:rPr>
                                  <m:t>6</m:t>
                                </m:r>
                              </m:sub>
                            </m:sSub>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r>
                                      <a:rPr lang="en-GB" sz="1400" b="0" i="1" smtClean="0">
                                        <a:latin typeface="Cambria Math" panose="02040503050406030204" pitchFamily="18" charset="0"/>
                                      </a:rPr>
                                      <m:t>6</m:t>
                                    </m:r>
                                  </m:sub>
                                </m:sSub>
                              </m:e>
                            </m:d>
                          </m:num>
                          <m:den>
                            <m:r>
                              <a:rPr lang="en-GB" sz="1400" i="1">
                                <a:latin typeface="Cambria Math" panose="02040503050406030204" pitchFamily="18" charset="0"/>
                              </a:rPr>
                              <m:t>𝑍</m:t>
                            </m:r>
                          </m:den>
                        </m:f>
                      </m:e>
                    </m:d>
                  </m:oMath>
                </a14:m>
                <a:endParaRPr lang="en-GB" sz="1400" dirty="0"/>
              </a:p>
            </p:txBody>
          </p:sp>
        </mc:Choice>
        <mc:Fallback>
          <p:sp>
            <p:nvSpPr>
              <p:cNvPr id="11" name="TextBox 10">
                <a:extLst>
                  <a:ext uri="{FF2B5EF4-FFF2-40B4-BE49-F238E27FC236}">
                    <a16:creationId xmlns:a16="http://schemas.microsoft.com/office/drawing/2014/main" id="{D0547EE0-4741-F09A-096C-3C5D1C5E80D6}"/>
                  </a:ext>
                </a:extLst>
              </p:cNvPr>
              <p:cNvSpPr txBox="1">
                <a:spLocks noRot="1" noChangeAspect="1" noMove="1" noResize="1" noEditPoints="1" noAdjustHandles="1" noChangeArrowheads="1" noChangeShapeType="1" noTextEdit="1"/>
              </p:cNvSpPr>
              <p:nvPr/>
            </p:nvSpPr>
            <p:spPr>
              <a:xfrm>
                <a:off x="159832" y="5096016"/>
                <a:ext cx="6108283" cy="418641"/>
              </a:xfrm>
              <a:prstGeom prst="rect">
                <a:avLst/>
              </a:prstGeom>
              <a:blipFill>
                <a:blip r:embed="rId5"/>
                <a:stretch>
                  <a:fillRect l="-207"/>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420AC27-A384-49BF-8900-15CDE1B1705A}"/>
              </a:ext>
            </a:extLst>
          </p:cNvPr>
          <p:cNvSpPr txBox="1"/>
          <p:nvPr/>
        </p:nvSpPr>
        <p:spPr>
          <a:xfrm>
            <a:off x="6912077" y="4101096"/>
            <a:ext cx="502381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We run the MAXENT model to get the weights! </a:t>
            </a:r>
          </a:p>
        </p:txBody>
      </p:sp>
      <p:sp>
        <p:nvSpPr>
          <p:cNvPr id="13" name="Slide Number Placeholder 3">
            <a:extLst>
              <a:ext uri="{FF2B5EF4-FFF2-40B4-BE49-F238E27FC236}">
                <a16:creationId xmlns:a16="http://schemas.microsoft.com/office/drawing/2014/main" id="{AC4BAD9A-20C3-9148-0FF3-845AE2F6553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1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10758" y="-10758"/>
            <a:ext cx="12192000" cy="6868758"/>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 Predicting the extent of wildfires in California</a:t>
            </a:r>
          </a:p>
        </p:txBody>
      </p:sp>
      <p:sp>
        <p:nvSpPr>
          <p:cNvPr id="4" name="Slide Number Placeholder 3">
            <a:extLst>
              <a:ext uri="{FF2B5EF4-FFF2-40B4-BE49-F238E27FC236}">
                <a16:creationId xmlns:a16="http://schemas.microsoft.com/office/drawing/2014/main" id="{89B10116-858A-1E74-0810-B8D06A854B9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2480558" y="97423"/>
            <a:ext cx="7167716"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11" name="TextBox 10">
            <a:extLst>
              <a:ext uri="{FF2B5EF4-FFF2-40B4-BE49-F238E27FC236}">
                <a16:creationId xmlns:a16="http://schemas.microsoft.com/office/drawing/2014/main" id="{956C18ED-97E6-32AA-7337-82D9B837C00F}"/>
              </a:ext>
            </a:extLst>
          </p:cNvPr>
          <p:cNvSpPr txBox="1"/>
          <p:nvPr/>
        </p:nvSpPr>
        <p:spPr>
          <a:xfrm>
            <a:off x="550606" y="97423"/>
            <a:ext cx="192995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Taylor, L. (2022):</a:t>
            </a:r>
          </a:p>
        </p:txBody>
      </p:sp>
      <p:sp>
        <p:nvSpPr>
          <p:cNvPr id="3" name="Slide Number Placeholder 3">
            <a:extLst>
              <a:ext uri="{FF2B5EF4-FFF2-40B4-BE49-F238E27FC236}">
                <a16:creationId xmlns:a16="http://schemas.microsoft.com/office/drawing/2014/main" id="{1787DF86-1890-FDB5-E6A0-BBCC229DFB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241AB22C-B0D3-8C11-DAC8-1C8DABBC8EB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5A161-E683-863E-C4BB-C49A7755094C}"/>
              </a:ext>
            </a:extLst>
          </p:cNvPr>
          <p:cNvSpPr txBox="1"/>
          <p:nvPr/>
        </p:nvSpPr>
        <p:spPr>
          <a:xfrm>
            <a:off x="473336" y="2388199"/>
            <a:ext cx="11048104" cy="2062103"/>
          </a:xfrm>
          <a:prstGeom prst="rect">
            <a:avLst/>
          </a:prstGeom>
          <a:noFill/>
        </p:spPr>
        <p:txBody>
          <a:bodyPr wrap="square" rtlCol="0">
            <a:spAutoFit/>
          </a:bodyPr>
          <a:lstStyle/>
          <a:p>
            <a:r>
              <a:rPr lang="en-GB" sz="3200" dirty="0">
                <a:latin typeface="Arial" panose="020B0604020202020204" pitchFamily="34" charset="0"/>
                <a:cs typeface="Arial" panose="020B0604020202020204" pitchFamily="34" charset="0"/>
              </a:rPr>
              <a:t>WHAT ABOUT THEM WEIGHTS?!</a:t>
            </a:r>
          </a:p>
          <a:p>
            <a:endParaRPr lang="en-GB" sz="32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REMEMBER THAT “GOD KNOWS WHAT” FUNCTIONS THE MODEL IS SQUEEZING TO THE DATA, WELL…</a:t>
            </a:r>
          </a:p>
        </p:txBody>
      </p:sp>
      <p:sp>
        <p:nvSpPr>
          <p:cNvPr id="3" name="Slide Number Placeholder 3">
            <a:extLst>
              <a:ext uri="{FF2B5EF4-FFF2-40B4-BE49-F238E27FC236}">
                <a16:creationId xmlns:a16="http://schemas.microsoft.com/office/drawing/2014/main" id="{5C6AFD9E-FE23-DA4D-64FC-B474804A4F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29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6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suitability analysis (or mapping)</a:t>
            </a:r>
          </a:p>
          <a:p>
            <a:pPr marL="457200" lvl="1"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Case study: LF transmission in Kenya</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Principles for using Suitability Analysis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Binary and Score-based mapping for suitability</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Analytical Hierarchy Process (AHP) </a:t>
            </a:r>
          </a:p>
          <a:p>
            <a:pPr marL="457200" indent="-4572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Methodology for performing AHP analysis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Standardization of raster risk factors to a single scale</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Pairwise comparison</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Matrix calculations for Normalization and estimation of weights</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Weighted Linear Combination Model</a:t>
            </a:r>
          </a:p>
          <a:p>
            <a:pPr lvl="1"/>
            <a:r>
              <a:rPr lang="en-US" sz="1600" dirty="0">
                <a:latin typeface="Helvetica Neue" panose="02000503000000020004" pitchFamily="2" charset="0"/>
                <a:ea typeface="Helvetica Neue" panose="02000503000000020004" pitchFamily="2" charset="0"/>
                <a:cs typeface="Helvetica Neue" panose="02000503000000020004" pitchFamily="2" charset="0"/>
              </a:rPr>
              <a:t>Validation</a:t>
            </a:r>
          </a:p>
          <a:p>
            <a:pPr marL="457200" lvl="1"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 name="Picture 38" descr="Shape&#10;&#10;Description automatically generated with low confidence">
            <a:extLst>
              <a:ext uri="{FF2B5EF4-FFF2-40B4-BE49-F238E27FC236}">
                <a16:creationId xmlns:a16="http://schemas.microsoft.com/office/drawing/2014/main" id="{29B61182-97B9-63C0-E01A-4543438D4B91}"/>
              </a:ext>
            </a:extLst>
          </p:cNvPr>
          <p:cNvPicPr>
            <a:picLocks noChangeAspect="1"/>
          </p:cNvPicPr>
          <p:nvPr/>
        </p:nvPicPr>
        <p:blipFill>
          <a:blip r:embed="rId4"/>
          <a:stretch>
            <a:fillRect/>
          </a:stretch>
        </p:blipFill>
        <p:spPr>
          <a:xfrm>
            <a:off x="9397792" y="2517124"/>
            <a:ext cx="2331721" cy="2331721"/>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2DB192E7-8298-5F24-4B73-255662A3EA03}"/>
              </a:ext>
            </a:extLst>
          </p:cNvPr>
          <p:cNvPicPr>
            <a:picLocks noChangeAspect="1"/>
          </p:cNvPicPr>
          <p:nvPr/>
        </p:nvPicPr>
        <p:blipFill>
          <a:blip r:embed="rId4"/>
          <a:stretch>
            <a:fillRect/>
          </a:stretch>
        </p:blipFill>
        <p:spPr>
          <a:xfrm>
            <a:off x="7066071" y="2517125"/>
            <a:ext cx="2331721" cy="2331721"/>
          </a:xfrm>
          <a:prstGeom prst="rect">
            <a:avLst/>
          </a:prstGeom>
        </p:spPr>
      </p:pic>
      <p:sp>
        <p:nvSpPr>
          <p:cNvPr id="42" name="TextBox 41">
            <a:extLst>
              <a:ext uri="{FF2B5EF4-FFF2-40B4-BE49-F238E27FC236}">
                <a16:creationId xmlns:a16="http://schemas.microsoft.com/office/drawing/2014/main" id="{8C7F0831-27E4-7135-CFE7-86F7D72BB1CF}"/>
              </a:ext>
            </a:extLst>
          </p:cNvPr>
          <p:cNvSpPr txBox="1"/>
          <p:nvPr/>
        </p:nvSpPr>
        <p:spPr>
          <a:xfrm>
            <a:off x="7630568" y="1779565"/>
            <a:ext cx="4021431"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back to Week 4</a:t>
            </a:r>
          </a:p>
        </p:txBody>
      </p:sp>
      <p:sp>
        <p:nvSpPr>
          <p:cNvPr id="43" name="Title 1">
            <a:extLst>
              <a:ext uri="{FF2B5EF4-FFF2-40B4-BE49-F238E27FC236}">
                <a16:creationId xmlns:a16="http://schemas.microsoft.com/office/drawing/2014/main" id="{D5BF5C5B-F7A5-915F-33BD-AB561432B832}"/>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cap="all" dirty="0">
                <a:solidFill>
                  <a:prstClr val="black"/>
                </a:solidFill>
                <a:latin typeface="Helvetica Neue Light" panose="02000403000000020004" pitchFamily="2" charset="0"/>
                <a:ea typeface="Helvetica Neue Light" panose="02000403000000020004" pitchFamily="2" charset="0"/>
                <a:cs typeface="Calibri Light" charset="0"/>
              </a:rPr>
              <a:t>QUICK recap</a:t>
            </a:r>
            <a:endParaRPr lang="en-GB" sz="24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44" name="Slide Number Placeholder 3">
            <a:extLst>
              <a:ext uri="{FF2B5EF4-FFF2-40B4-BE49-F238E27FC236}">
                <a16:creationId xmlns:a16="http://schemas.microsoft.com/office/drawing/2014/main" id="{DEF0FDB4-F859-DEC0-0D82-7DCFC1735E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98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691499D0-2797-635C-1F0D-97FBFAAE4267}"/>
              </a:ext>
            </a:extLst>
          </p:cNvPr>
          <p:cNvPicPr>
            <a:picLocks noChangeAspect="1"/>
          </p:cNvPicPr>
          <p:nvPr/>
        </p:nvPicPr>
        <p:blipFill>
          <a:blip r:embed="rId2"/>
          <a:stretch>
            <a:fillRect/>
          </a:stretch>
        </p:blipFill>
        <p:spPr>
          <a:xfrm>
            <a:off x="153987" y="300046"/>
            <a:ext cx="4710039" cy="6257908"/>
          </a:xfrm>
          <a:prstGeom prst="rect">
            <a:avLst/>
          </a:prstGeom>
        </p:spPr>
      </p:pic>
      <p:sp>
        <p:nvSpPr>
          <p:cNvPr id="4" name="TextBox 3">
            <a:extLst>
              <a:ext uri="{FF2B5EF4-FFF2-40B4-BE49-F238E27FC236}">
                <a16:creationId xmlns:a16="http://schemas.microsoft.com/office/drawing/2014/main" id="{44853432-E0EF-2E0C-48B5-F2722D43A686}"/>
              </a:ext>
            </a:extLst>
          </p:cNvPr>
          <p:cNvSpPr txBox="1"/>
          <p:nvPr/>
        </p:nvSpPr>
        <p:spPr>
          <a:xfrm>
            <a:off x="4986977" y="207438"/>
            <a:ext cx="7205023" cy="2585323"/>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Here are you weights, it’s a mixture of quadratic, cubic, and</a:t>
            </a:r>
          </a:p>
          <a:p>
            <a:r>
              <a:rPr lang="en-GB" dirty="0">
                <a:latin typeface="Arial" panose="020B0604020202020204" pitchFamily="34" charset="0"/>
                <a:cs typeface="Arial" panose="020B0604020202020204" pitchFamily="34" charset="0"/>
              </a:rPr>
              <a:t>higher order polynomials.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Don’t even bother trying to interpret these weights as they</a:t>
            </a:r>
          </a:p>
          <a:p>
            <a:r>
              <a:rPr lang="en-GB" dirty="0">
                <a:latin typeface="Arial" panose="020B0604020202020204" pitchFamily="34" charset="0"/>
                <a:cs typeface="Arial" panose="020B0604020202020204" pitchFamily="34" charset="0"/>
              </a:rPr>
              <a:t>absolutely incomprehensible!</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model is essential fitting these polynomials in way to maxi-</a:t>
            </a:r>
          </a:p>
          <a:p>
            <a:r>
              <a:rPr lang="en-GB" dirty="0">
                <a:latin typeface="Arial" panose="020B0604020202020204" pitchFamily="34" charset="0"/>
                <a:cs typeface="Arial" panose="020B0604020202020204" pitchFamily="34" charset="0"/>
              </a:rPr>
              <a:t>mise its prediction. So (and just like any other machine learning</a:t>
            </a:r>
          </a:p>
          <a:p>
            <a:r>
              <a:rPr lang="en-GB" dirty="0">
                <a:latin typeface="Arial" panose="020B0604020202020204" pitchFamily="34" charset="0"/>
                <a:cs typeface="Arial" panose="020B0604020202020204" pitchFamily="34" charset="0"/>
              </a:rPr>
              <a:t>model) it forfeits its interpretability.  </a:t>
            </a:r>
          </a:p>
        </p:txBody>
      </p:sp>
      <p:pic>
        <p:nvPicPr>
          <p:cNvPr id="6" name="Picture 5" descr="A person wearing a mask&#10;&#10;Description automatically generated">
            <a:extLst>
              <a:ext uri="{FF2B5EF4-FFF2-40B4-BE49-F238E27FC236}">
                <a16:creationId xmlns:a16="http://schemas.microsoft.com/office/drawing/2014/main" id="{1E469804-A068-B9E2-2F6F-07EBC01D6791}"/>
              </a:ext>
            </a:extLst>
          </p:cNvPr>
          <p:cNvPicPr>
            <a:picLocks noChangeAspect="1"/>
          </p:cNvPicPr>
          <p:nvPr/>
        </p:nvPicPr>
        <p:blipFill>
          <a:blip r:embed="rId3"/>
          <a:stretch>
            <a:fillRect/>
          </a:stretch>
        </p:blipFill>
        <p:spPr>
          <a:xfrm>
            <a:off x="4986977" y="2868065"/>
            <a:ext cx="4724400" cy="3708400"/>
          </a:xfrm>
          <a:prstGeom prst="rect">
            <a:avLst/>
          </a:prstGeom>
        </p:spPr>
      </p:pic>
      <p:sp>
        <p:nvSpPr>
          <p:cNvPr id="7" name="TextBox 6">
            <a:extLst>
              <a:ext uri="{FF2B5EF4-FFF2-40B4-BE49-F238E27FC236}">
                <a16:creationId xmlns:a16="http://schemas.microsoft.com/office/drawing/2014/main" id="{6424CD39-AC6C-466E-9ECE-B9A10EE2852D}"/>
              </a:ext>
            </a:extLst>
          </p:cNvPr>
          <p:cNvSpPr txBox="1"/>
          <p:nvPr/>
        </p:nvSpPr>
        <p:spPr>
          <a:xfrm>
            <a:off x="9711377" y="6131859"/>
            <a:ext cx="2261581" cy="646331"/>
          </a:xfrm>
          <a:prstGeom prst="rect">
            <a:avLst/>
          </a:prstGeom>
          <a:noFill/>
        </p:spPr>
        <p:txBody>
          <a:bodyPr wrap="none" rtlCol="0">
            <a:spAutoFit/>
          </a:bodyPr>
          <a:lstStyle/>
          <a:p>
            <a:r>
              <a:rPr lang="en-GB" dirty="0"/>
              <a:t>TO NOT PRESENT THIS</a:t>
            </a:r>
          </a:p>
          <a:p>
            <a:r>
              <a:rPr lang="en-GB" dirty="0"/>
              <a:t>RESULT!</a:t>
            </a:r>
          </a:p>
        </p:txBody>
      </p:sp>
      <p:sp>
        <p:nvSpPr>
          <p:cNvPr id="8" name="Slide Number Placeholder 3">
            <a:extLst>
              <a:ext uri="{FF2B5EF4-FFF2-40B4-BE49-F238E27FC236}">
                <a16:creationId xmlns:a16="http://schemas.microsoft.com/office/drawing/2014/main" id="{51E6F587-A780-1C86-596D-6A40AC1DF0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30</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432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9B4E4-D332-C9A9-562A-6CF963F40FF7}"/>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Model validation</a:t>
            </a:r>
          </a:p>
        </p:txBody>
      </p:sp>
      <p:sp>
        <p:nvSpPr>
          <p:cNvPr id="3" name="TextBox 2">
            <a:extLst>
              <a:ext uri="{FF2B5EF4-FFF2-40B4-BE49-F238E27FC236}">
                <a16:creationId xmlns:a16="http://schemas.microsoft.com/office/drawing/2014/main" id="{CB4B2DF8-3599-7EE5-8F85-5FFFAB4625F9}"/>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10;&#10;Description automatically generated">
            <a:extLst>
              <a:ext uri="{FF2B5EF4-FFF2-40B4-BE49-F238E27FC236}">
                <a16:creationId xmlns:a16="http://schemas.microsoft.com/office/drawing/2014/main" id="{6883462F-DA27-56AA-6E91-4D1FA391FE2C}"/>
              </a:ext>
            </a:extLst>
          </p:cNvPr>
          <p:cNvPicPr>
            <a:picLocks noChangeAspect="1"/>
          </p:cNvPicPr>
          <p:nvPr/>
        </p:nvPicPr>
        <p:blipFill>
          <a:blip r:embed="rId3"/>
          <a:stretch>
            <a:fillRect/>
          </a:stretch>
        </p:blipFill>
        <p:spPr>
          <a:xfrm>
            <a:off x="176981" y="916586"/>
            <a:ext cx="7772400" cy="5774266"/>
          </a:xfrm>
          <a:prstGeom prst="rect">
            <a:avLst/>
          </a:prstGeom>
          <a:ln>
            <a:solidFill>
              <a:schemeClr val="tx1"/>
            </a:solidFill>
          </a:ln>
        </p:spPr>
      </p:pic>
      <p:sp>
        <p:nvSpPr>
          <p:cNvPr id="6" name="TextBox 5">
            <a:extLst>
              <a:ext uri="{FF2B5EF4-FFF2-40B4-BE49-F238E27FC236}">
                <a16:creationId xmlns:a16="http://schemas.microsoft.com/office/drawing/2014/main" id="{201AA1EE-4809-83AE-AEDC-8369633007E7}"/>
              </a:ext>
            </a:extLst>
          </p:cNvPr>
          <p:cNvSpPr txBox="1"/>
          <p:nvPr/>
        </p:nvSpPr>
        <p:spPr>
          <a:xfrm>
            <a:off x="8062452" y="905812"/>
            <a:ext cx="3824748" cy="2123658"/>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b="0" i="0" u="none" strike="noStrike" dirty="0">
                <a:effectLst/>
                <a:latin typeface="Helvetica Neue" panose="02000503000000020004" pitchFamily="2" charset="0"/>
              </a:rPr>
              <a:t>On the receiver operator curve (ROC), the 1:1 line give an AUC of 0.5. From our curve and the AUC, it is clear that our model appears to do substantially better than random guessing (high AUC value = </a:t>
            </a:r>
            <a:r>
              <a:rPr lang="en-GB" sz="1200" b="1" i="0" u="none" strike="noStrike" dirty="0">
                <a:effectLst/>
                <a:latin typeface="Helvetica Neue" panose="02000503000000020004" pitchFamily="2" charset="0"/>
              </a:rPr>
              <a:t>0.907 [90.7%]</a:t>
            </a:r>
            <a:r>
              <a:rPr lang="en-GB" sz="1200" b="0" i="0" u="none" strike="noStrike" dirty="0">
                <a:effectLst/>
                <a:latin typeface="Helvetica Neue" panose="02000503000000020004" pitchFamily="2" charset="0"/>
              </a:rPr>
              <a:t> &gt; 0.5). </a:t>
            </a:r>
          </a:p>
          <a:p>
            <a:endParaRPr lang="en-GB" sz="1200" dirty="0">
              <a:latin typeface="Helvetica Neue" panose="02000503000000020004" pitchFamily="2" charset="0"/>
            </a:endParaRPr>
          </a:p>
          <a:p>
            <a:r>
              <a:rPr lang="en-GB" sz="1200" b="0" i="0" u="none" strike="noStrike" dirty="0">
                <a:effectLst/>
                <a:latin typeface="Helvetica Neue" panose="02000503000000020004" pitchFamily="2" charset="0"/>
              </a:rPr>
              <a:t>The optimal probability threshold at which our model maximizes the True Positive Rate and the True Negative Rate is 0.4054474 (40.55%). Hence, we will use </a:t>
            </a:r>
            <a:r>
              <a:rPr lang="en-GB" sz="1200" b="1" i="0" u="none" strike="noStrike" dirty="0">
                <a:effectLst/>
                <a:latin typeface="Helvetica Neue" panose="02000503000000020004" pitchFamily="2" charset="0"/>
              </a:rPr>
              <a:t>predicted probability &gt; 0.4054 </a:t>
            </a:r>
            <a:r>
              <a:rPr lang="en-GB" sz="1200" b="0" i="0" u="none" strike="noStrike" dirty="0">
                <a:effectLst/>
                <a:latin typeface="Helvetica Neue" panose="02000503000000020004" pitchFamily="2" charset="0"/>
              </a:rPr>
              <a:t>to delineate areas of suitability (or trigger points) for wildfires.</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EFCC1952-578B-3998-AD15-B56463F79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31</a:t>
            </a:fld>
            <a:endParaRPr lang="en-US" altLang="x-none"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A40144F4-29EB-5BB4-156F-5DAC039C2DC2}"/>
              </a:ext>
            </a:extLst>
          </p:cNvPr>
          <p:cNvCxnSpPr>
            <a:cxnSpLocks/>
          </p:cNvCxnSpPr>
          <p:nvPr/>
        </p:nvCxnSpPr>
        <p:spPr>
          <a:xfrm>
            <a:off x="3433273" y="2180492"/>
            <a:ext cx="2250075" cy="295778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A8E214B-E70D-DA9F-D9A5-4117782FF227}"/>
              </a:ext>
            </a:extLst>
          </p:cNvPr>
          <p:cNvSpPr txBox="1"/>
          <p:nvPr/>
        </p:nvSpPr>
        <p:spPr>
          <a:xfrm>
            <a:off x="3615397" y="1811160"/>
            <a:ext cx="1416798" cy="369332"/>
          </a:xfrm>
          <a:prstGeom prst="rect">
            <a:avLst/>
          </a:prstGeom>
          <a:noFill/>
        </p:spPr>
        <p:txBody>
          <a:bodyPr wrap="none" rtlCol="0">
            <a:spAutoFit/>
          </a:bodyPr>
          <a:lstStyle/>
          <a:p>
            <a:r>
              <a:rPr lang="en-GB" dirty="0"/>
              <a:t>Better model</a:t>
            </a:r>
          </a:p>
        </p:txBody>
      </p:sp>
      <p:sp>
        <p:nvSpPr>
          <p:cNvPr id="12" name="TextBox 11">
            <a:extLst>
              <a:ext uri="{FF2B5EF4-FFF2-40B4-BE49-F238E27FC236}">
                <a16:creationId xmlns:a16="http://schemas.microsoft.com/office/drawing/2014/main" id="{EB825102-CD85-4127-6840-AFB0B6C34DA1}"/>
              </a:ext>
            </a:extLst>
          </p:cNvPr>
          <p:cNvSpPr txBox="1"/>
          <p:nvPr/>
        </p:nvSpPr>
        <p:spPr>
          <a:xfrm>
            <a:off x="5736186" y="5138280"/>
            <a:ext cx="1191352" cy="369332"/>
          </a:xfrm>
          <a:prstGeom prst="rect">
            <a:avLst/>
          </a:prstGeom>
          <a:noFill/>
        </p:spPr>
        <p:txBody>
          <a:bodyPr wrap="none" rtlCol="0">
            <a:spAutoFit/>
          </a:bodyPr>
          <a:lstStyle/>
          <a:p>
            <a:r>
              <a:rPr lang="en-GB" dirty="0"/>
              <a:t>Bad model</a:t>
            </a:r>
          </a:p>
        </p:txBody>
      </p:sp>
      <p:sp>
        <p:nvSpPr>
          <p:cNvPr id="14" name="TextBox 13">
            <a:extLst>
              <a:ext uri="{FF2B5EF4-FFF2-40B4-BE49-F238E27FC236}">
                <a16:creationId xmlns:a16="http://schemas.microsoft.com/office/drawing/2014/main" id="{E48FDB14-1232-13B1-1F47-6E5DC9D22166}"/>
              </a:ext>
            </a:extLst>
          </p:cNvPr>
          <p:cNvSpPr txBox="1"/>
          <p:nvPr/>
        </p:nvSpPr>
        <p:spPr>
          <a:xfrm rot="19462857">
            <a:off x="4333770" y="2890400"/>
            <a:ext cx="1619354" cy="369332"/>
          </a:xfrm>
          <a:prstGeom prst="rect">
            <a:avLst/>
          </a:prstGeom>
          <a:noFill/>
        </p:spPr>
        <p:txBody>
          <a:bodyPr wrap="none" rtlCol="0">
            <a:spAutoFit/>
          </a:bodyPr>
          <a:lstStyle/>
          <a:p>
            <a:r>
              <a:rPr lang="en-GB" dirty="0"/>
              <a:t>Random model</a:t>
            </a:r>
          </a:p>
        </p:txBody>
      </p:sp>
      <p:sp>
        <p:nvSpPr>
          <p:cNvPr id="15" name="TextBox 14">
            <a:extLst>
              <a:ext uri="{FF2B5EF4-FFF2-40B4-BE49-F238E27FC236}">
                <a16:creationId xmlns:a16="http://schemas.microsoft.com/office/drawing/2014/main" id="{2DD3A2C8-7769-4FB8-4672-C9EDEA4A5D5C}"/>
              </a:ext>
            </a:extLst>
          </p:cNvPr>
          <p:cNvSpPr txBox="1"/>
          <p:nvPr/>
        </p:nvSpPr>
        <p:spPr>
          <a:xfrm>
            <a:off x="8062452" y="3343255"/>
            <a:ext cx="3824748" cy="280076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The closer the curve is to the top left corner, indicates a strong model and its ability to correctly predict the risk of wildfires</a:t>
            </a: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The closer the curve is to the main diagonal line, is unable to distinguish the whether a wildfire take place or not (random guessing)</a:t>
            </a: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If the curve is closer to the bottom right, it’s a poor model incapable of predicting anything.</a:t>
            </a:r>
          </a:p>
        </p:txBody>
      </p:sp>
    </p:spTree>
    <p:extLst>
      <p:ext uri="{BB962C8B-B14F-4D97-AF65-F5344CB8AC3E}">
        <p14:creationId xmlns:p14="http://schemas.microsoft.com/office/powerpoint/2010/main" val="14403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A0D9A-A841-84A6-760E-D8502CF72745}"/>
              </a:ext>
            </a:extLst>
          </p:cNvPr>
          <p:cNvSpPr txBox="1"/>
          <p:nvPr/>
        </p:nvSpPr>
        <p:spPr>
          <a:xfrm>
            <a:off x="176981" y="536480"/>
            <a:ext cx="77773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3: Predicted probability of fire occurrence &amp; areas for </a:t>
            </a:r>
          </a:p>
          <a:p>
            <a:r>
              <a:rPr lang="en-GB" b="1" dirty="0">
                <a:latin typeface="Helvetica Neue" panose="02000503000000020004" pitchFamily="2" charset="0"/>
                <a:ea typeface="Helvetica Neue" panose="02000503000000020004" pitchFamily="2" charset="0"/>
                <a:cs typeface="Helvetica Neue" panose="02000503000000020004" pitchFamily="2" charset="0"/>
              </a:rPr>
              <a:t>                environmental suitability for fire hazards (i.e., trigger points)</a:t>
            </a:r>
          </a:p>
        </p:txBody>
      </p:sp>
      <p:sp>
        <p:nvSpPr>
          <p:cNvPr id="3" name="TextBox 2">
            <a:extLst>
              <a:ext uri="{FF2B5EF4-FFF2-40B4-BE49-F238E27FC236}">
                <a16:creationId xmlns:a16="http://schemas.microsoft.com/office/drawing/2014/main" id="{D429E96C-20EF-08AE-FF14-E684317E5B2A}"/>
              </a:ext>
            </a:extLst>
          </p:cNvPr>
          <p:cNvSpPr txBox="1"/>
          <p:nvPr/>
        </p:nvSpPr>
        <p:spPr>
          <a:xfrm>
            <a:off x="176981" y="167148"/>
            <a:ext cx="192712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Map&#10;&#10;Description automatically generated">
            <a:extLst>
              <a:ext uri="{FF2B5EF4-FFF2-40B4-BE49-F238E27FC236}">
                <a16:creationId xmlns:a16="http://schemas.microsoft.com/office/drawing/2014/main" id="{99915D7B-89E7-6D93-C541-0555BBFDAD12}"/>
              </a:ext>
            </a:extLst>
          </p:cNvPr>
          <p:cNvPicPr>
            <a:picLocks noChangeAspect="1"/>
          </p:cNvPicPr>
          <p:nvPr/>
        </p:nvPicPr>
        <p:blipFill>
          <a:blip r:embed="rId2"/>
          <a:stretch>
            <a:fillRect/>
          </a:stretch>
        </p:blipFill>
        <p:spPr>
          <a:xfrm>
            <a:off x="176981" y="1317523"/>
            <a:ext cx="5459812" cy="4739148"/>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923F40E0-B11F-1416-E2DD-D96762503001}"/>
              </a:ext>
            </a:extLst>
          </p:cNvPr>
          <p:cNvPicPr>
            <a:picLocks noChangeAspect="1"/>
          </p:cNvPicPr>
          <p:nvPr/>
        </p:nvPicPr>
        <p:blipFill>
          <a:blip r:embed="rId3"/>
          <a:stretch>
            <a:fillRect/>
          </a:stretch>
        </p:blipFill>
        <p:spPr>
          <a:xfrm>
            <a:off x="6249456" y="1317523"/>
            <a:ext cx="5028144" cy="4759765"/>
          </a:xfrm>
          <a:prstGeom prst="rect">
            <a:avLst/>
          </a:prstGeom>
          <a:ln>
            <a:solidFill>
              <a:schemeClr val="tx1"/>
            </a:solidFill>
          </a:ln>
        </p:spPr>
      </p:pic>
      <p:sp>
        <p:nvSpPr>
          <p:cNvPr id="8" name="TextBox 7">
            <a:extLst>
              <a:ext uri="{FF2B5EF4-FFF2-40B4-BE49-F238E27FC236}">
                <a16:creationId xmlns:a16="http://schemas.microsoft.com/office/drawing/2014/main" id="{2B4DC0F4-120C-416F-25CE-EBE46362EBF2}"/>
              </a:ext>
            </a:extLst>
          </p:cNvPr>
          <p:cNvSpPr txBox="1"/>
          <p:nvPr/>
        </p:nvSpPr>
        <p:spPr>
          <a:xfrm>
            <a:off x="6272981" y="6194323"/>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BE5C21D0-BC0E-5D12-EE3B-686DE5E88714}"/>
              </a:ext>
            </a:extLst>
          </p:cNvPr>
          <p:cNvSpPr txBox="1"/>
          <p:nvPr/>
        </p:nvSpPr>
        <p:spPr>
          <a:xfrm>
            <a:off x="176981" y="6191383"/>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1897CB1-2E97-5528-7EA1-F76C9EC06D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32</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95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https://forms.gle/7Mp4S1S8pVttvbXF7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1-3)</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6F63FE00-FF49-5CF9-8A6A-BDF7CFBE827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33</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48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248EC9DB-0EB2-A747-70DA-1FADFA86C267}"/>
              </a:ext>
            </a:extLst>
          </p:cNvPr>
          <p:cNvPicPr>
            <a:picLocks noChangeAspect="1"/>
          </p:cNvPicPr>
          <p:nvPr/>
        </p:nvPicPr>
        <p:blipFill rotWithShape="1">
          <a:blip r:embed="rId2"/>
          <a:srcRect l="77845"/>
          <a:stretch/>
        </p:blipFill>
        <p:spPr>
          <a:xfrm>
            <a:off x="4409897" y="3605679"/>
            <a:ext cx="2957236" cy="1062034"/>
          </a:xfrm>
          <a:prstGeom prst="rect">
            <a:avLst/>
          </a:prstGeom>
        </p:spPr>
      </p:pic>
      <p:sp>
        <p:nvSpPr>
          <p:cNvPr id="5" name="Slide Number Placeholder 3">
            <a:extLst>
              <a:ext uri="{FF2B5EF4-FFF2-40B4-BE49-F238E27FC236}">
                <a16:creationId xmlns:a16="http://schemas.microsoft.com/office/drawing/2014/main" id="{49221690-1F15-F784-16FF-9469FD1FD2F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state of kenya&#10;&#10;Description automatically generated">
            <a:extLst>
              <a:ext uri="{FF2B5EF4-FFF2-40B4-BE49-F238E27FC236}">
                <a16:creationId xmlns:a16="http://schemas.microsoft.com/office/drawing/2014/main" id="{AA11A33B-1564-E532-BBD5-16B95AB85981}"/>
              </a:ext>
            </a:extLst>
          </p:cNvPr>
          <p:cNvPicPr>
            <a:picLocks noChangeAspect="1"/>
          </p:cNvPicPr>
          <p:nvPr/>
        </p:nvPicPr>
        <p:blipFill>
          <a:blip r:embed="rId2"/>
          <a:stretch>
            <a:fillRect/>
          </a:stretch>
        </p:blipFill>
        <p:spPr>
          <a:xfrm>
            <a:off x="481981" y="1714138"/>
            <a:ext cx="3641277" cy="3429724"/>
          </a:xfrm>
          <a:prstGeom prst="rect">
            <a:avLst/>
          </a:prstGeom>
        </p:spPr>
      </p:pic>
      <p:pic>
        <p:nvPicPr>
          <p:cNvPr id="7" name="Picture 6" descr="A map of kenya with red shades&#10;&#10;Description automatically generated">
            <a:extLst>
              <a:ext uri="{FF2B5EF4-FFF2-40B4-BE49-F238E27FC236}">
                <a16:creationId xmlns:a16="http://schemas.microsoft.com/office/drawing/2014/main" id="{861B9DE4-79F9-1E12-AD68-CB898F8FC41E}"/>
              </a:ext>
            </a:extLst>
          </p:cNvPr>
          <p:cNvPicPr>
            <a:picLocks noChangeAspect="1"/>
          </p:cNvPicPr>
          <p:nvPr/>
        </p:nvPicPr>
        <p:blipFill>
          <a:blip r:embed="rId3"/>
          <a:stretch>
            <a:fillRect/>
          </a:stretch>
        </p:blipFill>
        <p:spPr>
          <a:xfrm>
            <a:off x="4391390" y="1740987"/>
            <a:ext cx="3722337" cy="3401120"/>
          </a:xfrm>
          <a:prstGeom prst="rect">
            <a:avLst/>
          </a:prstGeom>
        </p:spPr>
      </p:pic>
      <p:pic>
        <p:nvPicPr>
          <p:cNvPr id="9" name="Picture 8" descr="A map of the state of kenya&#10;&#10;Description automatically generated">
            <a:extLst>
              <a:ext uri="{FF2B5EF4-FFF2-40B4-BE49-F238E27FC236}">
                <a16:creationId xmlns:a16="http://schemas.microsoft.com/office/drawing/2014/main" id="{661A6DDF-845D-E2C2-A398-044F8ECA8196}"/>
              </a:ext>
            </a:extLst>
          </p:cNvPr>
          <p:cNvPicPr>
            <a:picLocks noChangeAspect="1"/>
          </p:cNvPicPr>
          <p:nvPr/>
        </p:nvPicPr>
        <p:blipFill>
          <a:blip r:embed="rId4"/>
          <a:stretch>
            <a:fillRect/>
          </a:stretch>
        </p:blipFill>
        <p:spPr>
          <a:xfrm>
            <a:off x="8389294" y="1714138"/>
            <a:ext cx="3641276" cy="3506206"/>
          </a:xfrm>
          <a:prstGeom prst="rect">
            <a:avLst/>
          </a:prstGeom>
        </p:spPr>
      </p:pic>
      <p:sp>
        <p:nvSpPr>
          <p:cNvPr id="10" name="TextBox 9">
            <a:extLst>
              <a:ext uri="{FF2B5EF4-FFF2-40B4-BE49-F238E27FC236}">
                <a16:creationId xmlns:a16="http://schemas.microsoft.com/office/drawing/2014/main" id="{E447691D-2FA9-9DD7-8765-EAE3456524A6}"/>
              </a:ext>
            </a:extLst>
          </p:cNvPr>
          <p:cNvSpPr txBox="1"/>
          <p:nvPr/>
        </p:nvSpPr>
        <p:spPr>
          <a:xfrm>
            <a:off x="7549376" y="4959196"/>
            <a:ext cx="1940312" cy="369332"/>
          </a:xfrm>
          <a:prstGeom prst="rect">
            <a:avLst/>
          </a:prstGeom>
          <a:solidFill>
            <a:schemeClr val="bg1"/>
          </a:solidFill>
        </p:spPr>
        <p:txBody>
          <a:bodyPr wrap="square" rtlCol="0">
            <a:spAutoFit/>
          </a:bodyPr>
          <a:lstStyle/>
          <a:p>
            <a:endParaRPr lang="en-GB" dirty="0"/>
          </a:p>
        </p:txBody>
      </p:sp>
      <p:sp>
        <p:nvSpPr>
          <p:cNvPr id="11" name="TextBox 10">
            <a:extLst>
              <a:ext uri="{FF2B5EF4-FFF2-40B4-BE49-F238E27FC236}">
                <a16:creationId xmlns:a16="http://schemas.microsoft.com/office/drawing/2014/main" id="{AA08EA06-C6F1-3AA6-6BC4-4CD57868C88A}"/>
              </a:ext>
            </a:extLst>
          </p:cNvPr>
          <p:cNvSpPr txBox="1"/>
          <p:nvPr/>
        </p:nvSpPr>
        <p:spPr>
          <a:xfrm>
            <a:off x="10492986" y="5078052"/>
            <a:ext cx="1557454" cy="196384"/>
          </a:xfrm>
          <a:prstGeom prst="rect">
            <a:avLst/>
          </a:prstGeom>
          <a:solidFill>
            <a:schemeClr val="bg1"/>
          </a:solidFill>
        </p:spPr>
        <p:txBody>
          <a:bodyPr wrap="square" rtlCol="0">
            <a:spAutoFit/>
          </a:bodyPr>
          <a:lstStyle/>
          <a:p>
            <a:endParaRPr lang="en-GB" dirty="0"/>
          </a:p>
        </p:txBody>
      </p:sp>
      <p:sp>
        <p:nvSpPr>
          <p:cNvPr id="12" name="TextBox 11">
            <a:extLst>
              <a:ext uri="{FF2B5EF4-FFF2-40B4-BE49-F238E27FC236}">
                <a16:creationId xmlns:a16="http://schemas.microsoft.com/office/drawing/2014/main" id="{134CAEC6-0C46-99D7-1740-200CAF9B4F31}"/>
              </a:ext>
            </a:extLst>
          </p:cNvPr>
          <p:cNvSpPr txBox="1"/>
          <p:nvPr/>
        </p:nvSpPr>
        <p:spPr>
          <a:xfrm>
            <a:off x="8709386" y="5142107"/>
            <a:ext cx="1557454" cy="196384"/>
          </a:xfrm>
          <a:prstGeom prst="rect">
            <a:avLst/>
          </a:prstGeom>
          <a:solidFill>
            <a:schemeClr val="bg1"/>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DC87EB1B-DDB6-767C-5040-C0D1BF5E2051}"/>
              </a:ext>
            </a:extLst>
          </p:cNvPr>
          <p:cNvSpPr txBox="1"/>
          <p:nvPr/>
        </p:nvSpPr>
        <p:spPr>
          <a:xfrm>
            <a:off x="276230" y="267630"/>
            <a:ext cx="312617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Simple Overlay use:</a:t>
            </a:r>
          </a:p>
        </p:txBody>
      </p:sp>
      <p:sp>
        <p:nvSpPr>
          <p:cNvPr id="14" name="TextBox 13">
            <a:extLst>
              <a:ext uri="{FF2B5EF4-FFF2-40B4-BE49-F238E27FC236}">
                <a16:creationId xmlns:a16="http://schemas.microsoft.com/office/drawing/2014/main" id="{3445BFE4-6C74-1447-55E4-E940510D0550}"/>
              </a:ext>
            </a:extLst>
          </p:cNvPr>
          <p:cNvSpPr txBox="1"/>
          <p:nvPr/>
        </p:nvSpPr>
        <p:spPr>
          <a:xfrm>
            <a:off x="276230" y="1115122"/>
            <a:ext cx="332655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Binary mapping (Multiplicative)</a:t>
            </a:r>
          </a:p>
        </p:txBody>
      </p:sp>
      <p:sp>
        <p:nvSpPr>
          <p:cNvPr id="15" name="TextBox 14">
            <a:extLst>
              <a:ext uri="{FF2B5EF4-FFF2-40B4-BE49-F238E27FC236}">
                <a16:creationId xmlns:a16="http://schemas.microsoft.com/office/drawing/2014/main" id="{B17FDF60-C751-D340-6180-2FE0122EF37E}"/>
              </a:ext>
            </a:extLst>
          </p:cNvPr>
          <p:cNvSpPr txBox="1"/>
          <p:nvPr/>
        </p:nvSpPr>
        <p:spPr>
          <a:xfrm>
            <a:off x="4558658" y="1115122"/>
            <a:ext cx="2826415"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Binary mapping (Additive)</a:t>
            </a:r>
          </a:p>
        </p:txBody>
      </p:sp>
      <p:sp>
        <p:nvSpPr>
          <p:cNvPr id="16" name="TextBox 15">
            <a:extLst>
              <a:ext uri="{FF2B5EF4-FFF2-40B4-BE49-F238E27FC236}">
                <a16:creationId xmlns:a16="http://schemas.microsoft.com/office/drawing/2014/main" id="{D8DA8FDD-F1A3-7434-2C40-CB8007693C8E}"/>
              </a:ext>
            </a:extLst>
          </p:cNvPr>
          <p:cNvSpPr txBox="1"/>
          <p:nvPr/>
        </p:nvSpPr>
        <p:spPr>
          <a:xfrm>
            <a:off x="8519532" y="1115122"/>
            <a:ext cx="3352200"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Analytical Hierarchical Process</a:t>
            </a:r>
          </a:p>
        </p:txBody>
      </p:sp>
      <p:sp>
        <p:nvSpPr>
          <p:cNvPr id="17" name="Slide Number Placeholder 3">
            <a:extLst>
              <a:ext uri="{FF2B5EF4-FFF2-40B4-BE49-F238E27FC236}">
                <a16:creationId xmlns:a16="http://schemas.microsoft.com/office/drawing/2014/main" id="{7D44C2ED-7D26-0345-DFE2-6358EF1013C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4</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465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8" y="1212112"/>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Suitability Mapping</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429000"/>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Knowledge-based</a:t>
            </a:r>
          </a:p>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(Mixed methods)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429000"/>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Data-driven approach</a:t>
            </a:r>
          </a:p>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(Quantitative)</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3009013"/>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4</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3009013"/>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5</a:t>
            </a:r>
          </a:p>
          <a:p>
            <a:endParaRPr lang="en-GB" dirty="0"/>
          </a:p>
          <a:p>
            <a:endParaRPr lang="en-GB" dirty="0"/>
          </a:p>
          <a:p>
            <a:endParaRPr lang="en-GB" dirty="0"/>
          </a:p>
          <a:p>
            <a:endParaRPr lang="en-GB" dirty="0"/>
          </a:p>
          <a:p>
            <a:endParaRPr lang="en-GB" dirty="0"/>
          </a:p>
          <a:p>
            <a:endParaRPr lang="en-GB" dirty="0"/>
          </a:p>
        </p:txBody>
      </p:sp>
      <p:sp>
        <p:nvSpPr>
          <p:cNvPr id="9" name="Slide Number Placeholder 3">
            <a:extLst>
              <a:ext uri="{FF2B5EF4-FFF2-40B4-BE49-F238E27FC236}">
                <a16:creationId xmlns:a16="http://schemas.microsoft.com/office/drawing/2014/main" id="{03ECD88A-3623-C228-A143-EFD001AA202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5</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87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Background: What are Niche Models?</a:t>
            </a:r>
          </a:p>
        </p:txBody>
      </p:sp>
      <p:sp>
        <p:nvSpPr>
          <p:cNvPr id="4" name="Slide Number Placeholder 3">
            <a:extLst>
              <a:ext uri="{FF2B5EF4-FFF2-40B4-BE49-F238E27FC236}">
                <a16:creationId xmlns:a16="http://schemas.microsoft.com/office/drawing/2014/main" id="{E6542876-66C1-D324-DE23-35927B6678F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6</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98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[1]</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The key focus are as follows:</a:t>
            </a: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geospatially estimate the potential suitability of an area known for an outcome given a set of environmental data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To estimate the geographical limits (or carve out a predicted boundary) for which an outcome can potentially occur (i.e., niches, or suitable area etc.). </a:t>
            </a:r>
          </a:p>
          <a:p>
            <a:pPr marL="457200" indent="-457200">
              <a:lnSpc>
                <a:spcPct val="100000"/>
              </a:lnSpc>
              <a:spcBef>
                <a:spcPts val="0"/>
              </a:spcBef>
              <a:buFont typeface="+mj-lt"/>
              <a:buAutoNum type="arabicParenR"/>
            </a:pPr>
            <a:r>
              <a:rPr lang="en-US" sz="2000" dirty="0">
                <a:latin typeface="Helvetica Neue" panose="02000503000000020004" pitchFamily="2" charset="0"/>
                <a:ea typeface="Helvetica Neue" panose="02000503000000020004" pitchFamily="2" charset="0"/>
                <a:cs typeface="Helvetica Neue" panose="02000503000000020004" pitchFamily="2" charset="0"/>
              </a:rPr>
              <a:t>Useful making forecasts of potential with future scenarios.</a:t>
            </a:r>
          </a:p>
        </p:txBody>
      </p:sp>
      <p:sp>
        <p:nvSpPr>
          <p:cNvPr id="9" name="TextBox 8">
            <a:extLst>
              <a:ext uri="{FF2B5EF4-FFF2-40B4-BE49-F238E27FC236}">
                <a16:creationId xmlns:a16="http://schemas.microsoft.com/office/drawing/2014/main" id="{AF96A53F-A828-5663-F809-B031A28B6477}"/>
              </a:ext>
            </a:extLst>
          </p:cNvPr>
          <p:cNvSpPr txBox="1"/>
          <p:nvPr/>
        </p:nvSpPr>
        <p:spPr>
          <a:xfrm>
            <a:off x="159832" y="2296356"/>
            <a:ext cx="11371768" cy="707886"/>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In other words, these are methods that can spatially predict and characterise the relative suitability of areas for where an outcome thrives  </a:t>
            </a:r>
          </a:p>
        </p:txBody>
      </p:sp>
      <p:sp>
        <p:nvSpPr>
          <p:cNvPr id="10" name="TextBox 9">
            <a:extLst>
              <a:ext uri="{FF2B5EF4-FFF2-40B4-BE49-F238E27FC236}">
                <a16:creationId xmlns:a16="http://schemas.microsoft.com/office/drawing/2014/main" id="{DE19FD9E-C393-D64D-084F-240FBA4F3279}"/>
              </a:ext>
            </a:extLst>
          </p:cNvPr>
          <p:cNvSpPr txBox="1"/>
          <p:nvPr/>
        </p:nvSpPr>
        <p:spPr>
          <a:xfrm>
            <a:off x="159831" y="5843757"/>
            <a:ext cx="11371767" cy="400110"/>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Note: In statistical jargon: “Niche modelling” is often referred “Distributional modelling</a:t>
            </a:r>
            <a:r>
              <a:rPr lang="en-GB" sz="2000" dirty="0"/>
              <a:t>” </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604B0262-7F92-909F-1343-A2B95E17D96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76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2" y="118659"/>
            <a:ext cx="11492590" cy="6566346"/>
          </a:xfrm>
          <a:ln>
            <a:solidFill>
              <a:schemeClr val="tx1"/>
            </a:solidFill>
          </a:ln>
        </p:spPr>
        <p:txBody>
          <a:bodyPr>
            <a:noAutofit/>
          </a:bodyPr>
          <a:lstStyle/>
          <a:p>
            <a:pPr marL="0" indent="0">
              <a:lnSpc>
                <a:spcPct val="100000"/>
              </a:lnSpc>
              <a:spcBef>
                <a:spcPts val="0"/>
              </a:spcBef>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Niche Modelling [2]</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Niche models </a:t>
            </a:r>
            <a:r>
              <a:rPr lang="en-US" sz="2000" dirty="0">
                <a:latin typeface="Helvetica Neue" panose="02000503000000020004" pitchFamily="2" charset="0"/>
                <a:ea typeface="Helvetica Neue" panose="02000503000000020004" pitchFamily="2" charset="0"/>
                <a:cs typeface="Helvetica Neue" panose="02000503000000020004" pitchFamily="2" charset="0"/>
              </a:rPr>
              <a:t>are a class of methods that use </a:t>
            </a:r>
            <a:r>
              <a:rPr lang="en-US" sz="2000" b="1" dirty="0">
                <a:latin typeface="Helvetica Neue" panose="02000503000000020004" pitchFamily="2" charset="0"/>
                <a:ea typeface="Helvetica Neue" panose="02000503000000020004" pitchFamily="2" charset="0"/>
                <a:cs typeface="Helvetica Neue" panose="02000503000000020004" pitchFamily="2" charset="0"/>
              </a:rPr>
              <a:t>occurrence data (i.e., an outcome)</a:t>
            </a:r>
            <a:r>
              <a:rPr lang="en-US" sz="2000" dirty="0">
                <a:latin typeface="Helvetica Neue" panose="02000503000000020004" pitchFamily="2" charset="0"/>
                <a:ea typeface="Helvetica Neue" panose="02000503000000020004" pitchFamily="2" charset="0"/>
                <a:cs typeface="Helvetica Neue" panose="02000503000000020004" pitchFamily="2" charset="0"/>
              </a:rPr>
              <a:t> in conjunction with </a:t>
            </a:r>
            <a:r>
              <a:rPr lang="en-US" sz="2000" b="1" dirty="0">
                <a:latin typeface="Helvetica Neue" panose="02000503000000020004" pitchFamily="2" charset="0"/>
                <a:ea typeface="Helvetica Neue" panose="02000503000000020004" pitchFamily="2" charset="0"/>
                <a:cs typeface="Helvetica Neue" panose="02000503000000020004" pitchFamily="2" charset="0"/>
              </a:rPr>
              <a:t>environmental data (i.e., predictor variables) </a:t>
            </a:r>
            <a:r>
              <a:rPr lang="en-US" sz="2000" dirty="0">
                <a:latin typeface="Helvetica Neue" panose="02000503000000020004" pitchFamily="2" charset="0"/>
                <a:ea typeface="Helvetica Neue" panose="02000503000000020004" pitchFamily="2" charset="0"/>
                <a:cs typeface="Helvetica Neue" panose="02000503000000020004" pitchFamily="2" charset="0"/>
              </a:rPr>
              <a:t>to make a correlative model of the environmental conditions (or quality and state of the environment) that is tenable for such outcome. </a:t>
            </a:r>
          </a:p>
          <a:p>
            <a:pPr marL="0" indent="0">
              <a:lnSpc>
                <a:spcPct val="100000"/>
              </a:lnSpc>
              <a:spcBef>
                <a:spcPts val="0"/>
              </a:spcBef>
              <a:buNone/>
            </a:pP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AF96A53F-A828-5663-F809-B031A28B6477}"/>
              </a:ext>
            </a:extLst>
          </p:cNvPr>
          <p:cNvSpPr txBox="1"/>
          <p:nvPr/>
        </p:nvSpPr>
        <p:spPr>
          <a:xfrm>
            <a:off x="159830" y="2374748"/>
            <a:ext cx="11371768" cy="1323439"/>
          </a:xfrm>
          <a:prstGeom prst="rect">
            <a:avLst/>
          </a:prstGeom>
          <a:solidFill>
            <a:schemeClr val="accent1">
              <a:lumMod val="60000"/>
              <a:lumOff val="40000"/>
            </a:schemeClr>
          </a:solid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At its core, niche models </a:t>
            </a:r>
            <a:r>
              <a:rPr lang="en-GB"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algorithmically</a:t>
            </a:r>
            <a:r>
              <a:rPr lang="en-GB" sz="2000" b="1" dirty="0">
                <a:latin typeface="Helvetica Neue" panose="02000503000000020004" pitchFamily="2" charset="0"/>
                <a:ea typeface="Helvetica Neue" panose="02000503000000020004" pitchFamily="2" charset="0"/>
                <a:cs typeface="Helvetica Neue" panose="02000503000000020004" pitchFamily="2" charset="0"/>
              </a:rPr>
              <a:t> identifies associations between environmental variables and known occurrence of a particular outcome – so as to define conditions within which such outcomes are maintained in geographic space (e.g., animal species, disaster events, crimes etc.)</a:t>
            </a:r>
          </a:p>
        </p:txBody>
      </p:sp>
      <p:sp>
        <p:nvSpPr>
          <p:cNvPr id="11" name="Rectangle 10">
            <a:extLst>
              <a:ext uri="{FF2B5EF4-FFF2-40B4-BE49-F238E27FC236}">
                <a16:creationId xmlns:a16="http://schemas.microsoft.com/office/drawing/2014/main" id="{3A7831B5-DA78-6BC2-E471-33D768DFB01A}"/>
              </a:ext>
            </a:extLst>
          </p:cNvPr>
          <p:cNvSpPr/>
          <p:nvPr/>
        </p:nvSpPr>
        <p:spPr>
          <a:xfrm>
            <a:off x="159832" y="721217"/>
            <a:ext cx="11371768" cy="13265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2D75BE5-9DC9-DC30-5764-12FD92D1F751}"/>
              </a:ext>
            </a:extLst>
          </p:cNvPr>
          <p:cNvSpPr txBox="1"/>
          <p:nvPr/>
        </p:nvSpPr>
        <p:spPr>
          <a:xfrm>
            <a:off x="1167618" y="4823591"/>
            <a:ext cx="4437928"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Mathematical function(s), describing the distribution of an outcome of interest in geographic space for a number for environmental variables </a:t>
            </a:r>
          </a:p>
        </p:txBody>
      </p:sp>
      <p:sp>
        <p:nvSpPr>
          <p:cNvPr id="5" name="TextBox 4">
            <a:extLst>
              <a:ext uri="{FF2B5EF4-FFF2-40B4-BE49-F238E27FC236}">
                <a16:creationId xmlns:a16="http://schemas.microsoft.com/office/drawing/2014/main" id="{0395BC14-B18C-D6C3-8308-FAD22F9E9F5B}"/>
              </a:ext>
            </a:extLst>
          </p:cNvPr>
          <p:cNvSpPr txBox="1"/>
          <p:nvPr/>
        </p:nvSpPr>
        <p:spPr>
          <a:xfrm>
            <a:off x="6929326" y="4823590"/>
            <a:ext cx="4602271"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Generate predictive maps of an outcome showing its ‘</a:t>
            </a:r>
            <a:r>
              <a:rPr lang="en-GB" b="1" dirty="0">
                <a:latin typeface="Helvetica Neue" panose="02000503000000020004" pitchFamily="2" charset="0"/>
                <a:ea typeface="Helvetica Neue" panose="02000503000000020004" pitchFamily="2" charset="0"/>
                <a:cs typeface="Helvetica Neue" panose="02000503000000020004" pitchFamily="2" charset="0"/>
              </a:rPr>
              <a:t>niches</a:t>
            </a:r>
            <a:r>
              <a:rPr lang="en-GB" dirty="0">
                <a:latin typeface="Helvetica Neue" panose="02000503000000020004" pitchFamily="2" charset="0"/>
                <a:ea typeface="Helvetica Neue" panose="02000503000000020004" pitchFamily="2" charset="0"/>
                <a:cs typeface="Helvetica Neue" panose="02000503000000020004" pitchFamily="2" charset="0"/>
              </a:rPr>
              <a:t>’ in a form of probability distribution in geographic space using these mathematical function(s)</a:t>
            </a:r>
          </a:p>
        </p:txBody>
      </p:sp>
      <p:sp>
        <p:nvSpPr>
          <p:cNvPr id="6" name="TextBox 5">
            <a:extLst>
              <a:ext uri="{FF2B5EF4-FFF2-40B4-BE49-F238E27FC236}">
                <a16:creationId xmlns:a16="http://schemas.microsoft.com/office/drawing/2014/main" id="{17FE76C4-6CD5-4D84-631E-786A49060D82}"/>
              </a:ext>
            </a:extLst>
          </p:cNvPr>
          <p:cNvSpPr txBox="1"/>
          <p:nvPr/>
        </p:nvSpPr>
        <p:spPr>
          <a:xfrm>
            <a:off x="159830" y="4823591"/>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First fit:</a:t>
            </a:r>
          </a:p>
        </p:txBody>
      </p:sp>
      <p:sp>
        <p:nvSpPr>
          <p:cNvPr id="7" name="TextBox 6">
            <a:extLst>
              <a:ext uri="{FF2B5EF4-FFF2-40B4-BE49-F238E27FC236}">
                <a16:creationId xmlns:a16="http://schemas.microsoft.com/office/drawing/2014/main" id="{867B5D95-C7C3-B614-3D4A-C3F957D77D67}"/>
              </a:ext>
            </a:extLst>
          </p:cNvPr>
          <p:cNvSpPr txBox="1"/>
          <p:nvPr/>
        </p:nvSpPr>
        <p:spPr>
          <a:xfrm>
            <a:off x="6096000" y="4823590"/>
            <a:ext cx="30522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Then:</a:t>
            </a:r>
          </a:p>
        </p:txBody>
      </p:sp>
      <p:sp>
        <p:nvSpPr>
          <p:cNvPr id="8" name="TextBox 7">
            <a:extLst>
              <a:ext uri="{FF2B5EF4-FFF2-40B4-BE49-F238E27FC236}">
                <a16:creationId xmlns:a16="http://schemas.microsoft.com/office/drawing/2014/main" id="{48FB27B9-F9FA-427B-3CEC-40AE2EF1B6AD}"/>
              </a:ext>
            </a:extLst>
          </p:cNvPr>
          <p:cNvSpPr txBox="1"/>
          <p:nvPr/>
        </p:nvSpPr>
        <p:spPr>
          <a:xfrm>
            <a:off x="159830" y="4070172"/>
            <a:ext cx="4479111" cy="400110"/>
          </a:xfrm>
          <a:prstGeom prst="rect">
            <a:avLst/>
          </a:prstGeom>
          <a:noFill/>
        </p:spPr>
        <p:txBody>
          <a:bodyPr wrap="non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The use of computer algorithms to:</a:t>
            </a:r>
          </a:p>
        </p:txBody>
      </p:sp>
      <p:sp>
        <p:nvSpPr>
          <p:cNvPr id="10" name="Slide Number Placeholder 3">
            <a:extLst>
              <a:ext uri="{FF2B5EF4-FFF2-40B4-BE49-F238E27FC236}">
                <a16:creationId xmlns:a16="http://schemas.microsoft.com/office/drawing/2014/main" id="{CCF01F12-3E2E-07EA-9EE8-207F338BAFC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8</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55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06A8BD-BDA6-EB9F-BB53-BE2E126F6ECC}"/>
              </a:ext>
            </a:extLst>
          </p:cNvPr>
          <p:cNvSpPr txBox="1"/>
          <p:nvPr/>
        </p:nvSpPr>
        <p:spPr>
          <a:xfrm>
            <a:off x="7325178" y="5750004"/>
            <a:ext cx="4966465" cy="1107996"/>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Distribution of 3 different species of the California Thrasher in California. Dots are occurrences of the species, or triangles are published records of sightings. Shade are is the distributional limits of such species. </a:t>
            </a:r>
            <a:r>
              <a:rPr lang="en-GB" sz="1200" b="1" dirty="0">
                <a:latin typeface="Helvetica Neue" panose="02000503000000020004" pitchFamily="2" charset="0"/>
                <a:ea typeface="Helvetica Neue" panose="02000503000000020004" pitchFamily="2" charset="0"/>
                <a:cs typeface="Helvetica Neue" panose="02000503000000020004" pitchFamily="2" charset="0"/>
              </a:rPr>
              <a:t>Source: Joseph Grinnell (1917)</a:t>
            </a:r>
          </a:p>
          <a:p>
            <a:endParaRPr lang="en-GB" dirty="0"/>
          </a:p>
        </p:txBody>
      </p:sp>
      <p:sp>
        <p:nvSpPr>
          <p:cNvPr id="2" name="Title 1">
            <a:extLst>
              <a:ext uri="{FF2B5EF4-FFF2-40B4-BE49-F238E27FC236}">
                <a16:creationId xmlns:a16="http://schemas.microsoft.com/office/drawing/2014/main" id="{A34C89AD-D6B0-724D-D225-B8D177AB921A}"/>
              </a:ext>
            </a:extLst>
          </p:cNvPr>
          <p:cNvSpPr>
            <a:spLocks noGrp="1"/>
          </p:cNvSpPr>
          <p:nvPr>
            <p:ph type="title"/>
          </p:nvPr>
        </p:nvSpPr>
        <p:spPr>
          <a:xfrm>
            <a:off x="158579" y="117990"/>
            <a:ext cx="10515600" cy="648129"/>
          </a:xfrm>
        </p:spPr>
        <p:txBody>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What is the meaning of the word “Niche”?</a:t>
            </a:r>
          </a:p>
        </p:txBody>
      </p:sp>
      <p:pic>
        <p:nvPicPr>
          <p:cNvPr id="9" name="Content Placeholder 8" descr="Diagram&#10;&#10;Description automatically generated">
            <a:extLst>
              <a:ext uri="{FF2B5EF4-FFF2-40B4-BE49-F238E27FC236}">
                <a16:creationId xmlns:a16="http://schemas.microsoft.com/office/drawing/2014/main" id="{AC6B19D0-B1DF-937D-05C3-6D5854991251}"/>
              </a:ext>
            </a:extLst>
          </p:cNvPr>
          <p:cNvPicPr>
            <a:picLocks noGrp="1" noChangeAspect="1"/>
          </p:cNvPicPr>
          <p:nvPr>
            <p:ph idx="1"/>
          </p:nvPr>
        </p:nvPicPr>
        <p:blipFill>
          <a:blip r:embed="rId3"/>
          <a:stretch>
            <a:fillRect/>
          </a:stretch>
        </p:blipFill>
        <p:spPr>
          <a:xfrm>
            <a:off x="7325178" y="442054"/>
            <a:ext cx="4557583" cy="5301072"/>
          </a:xfrm>
          <a:ln>
            <a:noFill/>
          </a:ln>
        </p:spPr>
      </p:pic>
      <p:sp>
        <p:nvSpPr>
          <p:cNvPr id="7" name="TextBox 6">
            <a:extLst>
              <a:ext uri="{FF2B5EF4-FFF2-40B4-BE49-F238E27FC236}">
                <a16:creationId xmlns:a16="http://schemas.microsoft.com/office/drawing/2014/main" id="{3A6380E7-03DE-8F4A-FB7A-DE48B194DC9D}"/>
              </a:ext>
            </a:extLst>
          </p:cNvPr>
          <p:cNvSpPr txBox="1"/>
          <p:nvPr/>
        </p:nvSpPr>
        <p:spPr>
          <a:xfrm>
            <a:off x="158578" y="766119"/>
            <a:ext cx="6976318" cy="1815882"/>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in modern science describes an area/region where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ALL</a:t>
            </a:r>
            <a:r>
              <a:rPr lang="en-GB" sz="1600" dirty="0">
                <a:latin typeface="Helvetica Neue" panose="02000503000000020004" pitchFamily="2" charset="0"/>
                <a:ea typeface="Helvetica Neue" panose="02000503000000020004" pitchFamily="2" charset="0"/>
                <a:cs typeface="Helvetica Neue" panose="02000503000000020004" pitchFamily="2" charset="0"/>
              </a:rPr>
              <a:t> environmental factors influence the fitness of a particular outcome.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words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environmental factors</a:t>
            </a:r>
            <a:r>
              <a:rPr lang="en-GB" sz="1600" dirty="0">
                <a:latin typeface="Helvetica Neue" panose="02000503000000020004" pitchFamily="2" charset="0"/>
                <a:ea typeface="Helvetica Neue" panose="02000503000000020004" pitchFamily="2" charset="0"/>
                <a:cs typeface="Helvetica Neue" panose="02000503000000020004" pitchFamily="2" charset="0"/>
              </a:rPr>
              <a:t>’ has many dimensions in its meaning – this can include physical (e.g., geology, topography, climate etc.), biological, political and/or social environment (e.g., population density, demographic make-up, etc.,)   </a:t>
            </a:r>
          </a:p>
        </p:txBody>
      </p:sp>
      <p:pic>
        <p:nvPicPr>
          <p:cNvPr id="12" name="Picture 11" descr="A bird on a branch&#10;&#10;Description automatically generated with medium confidence">
            <a:extLst>
              <a:ext uri="{FF2B5EF4-FFF2-40B4-BE49-F238E27FC236}">
                <a16:creationId xmlns:a16="http://schemas.microsoft.com/office/drawing/2014/main" id="{C1A772FB-D0F0-E009-3C27-039FF704309E}"/>
              </a:ext>
            </a:extLst>
          </p:cNvPr>
          <p:cNvPicPr>
            <a:picLocks noChangeAspect="1"/>
          </p:cNvPicPr>
          <p:nvPr/>
        </p:nvPicPr>
        <p:blipFill>
          <a:blip r:embed="rId4"/>
          <a:stretch>
            <a:fillRect/>
          </a:stretch>
        </p:blipFill>
        <p:spPr>
          <a:xfrm>
            <a:off x="9780144" y="596380"/>
            <a:ext cx="1447827" cy="766142"/>
          </a:xfrm>
          <a:prstGeom prst="rect">
            <a:avLst/>
          </a:prstGeom>
          <a:ln>
            <a:noFill/>
          </a:ln>
        </p:spPr>
      </p:pic>
      <p:sp>
        <p:nvSpPr>
          <p:cNvPr id="20" name="TextBox 19">
            <a:extLst>
              <a:ext uri="{FF2B5EF4-FFF2-40B4-BE49-F238E27FC236}">
                <a16:creationId xmlns:a16="http://schemas.microsoft.com/office/drawing/2014/main" id="{0C6C8C70-384D-C2F5-AD75-EFDD58B5C18C}"/>
              </a:ext>
            </a:extLst>
          </p:cNvPr>
          <p:cNvSpPr txBox="1"/>
          <p:nvPr/>
        </p:nvSpPr>
        <p:spPr>
          <a:xfrm>
            <a:off x="158578" y="3428555"/>
            <a:ext cx="6787189" cy="1815882"/>
          </a:xfrm>
          <a:prstGeom prst="rect">
            <a:avLst/>
          </a:prstGeom>
          <a:solidFill>
            <a:schemeClr val="accent1">
              <a:lumMod val="60000"/>
              <a:lumOff val="4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Joseph Grinnell </a:t>
            </a:r>
            <a:r>
              <a:rPr lang="en-GB" sz="1600" dirty="0">
                <a:latin typeface="Helvetica Neue" panose="02000503000000020004" pitchFamily="2" charset="0"/>
                <a:ea typeface="Helvetica Neue" panose="02000503000000020004" pitchFamily="2" charset="0"/>
                <a:cs typeface="Helvetica Neue" panose="02000503000000020004" pitchFamily="2" charset="0"/>
              </a:rPr>
              <a:t>was the first to offer a comprehensive input to the ideas of niches. From 1904 to 1924, he investigated how variations in environmental conditions were linked to species’ distribution, with special interest on vertebrates. He believed that: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existence […] of a species is vitally bound with environments</a:t>
            </a:r>
            <a:r>
              <a:rPr lang="en-GB" sz="1600" dirty="0">
                <a:latin typeface="Helvetica Neue" panose="02000503000000020004" pitchFamily="2" charset="0"/>
                <a:ea typeface="Helvetica Neue" panose="02000503000000020004" pitchFamily="2" charset="0"/>
                <a:cs typeface="Helvetica Neue" panose="02000503000000020004" pitchFamily="2" charset="0"/>
              </a:rPr>
              <a:t>” (Grinnell, 1924, p. 226)</a:t>
            </a:r>
          </a:p>
        </p:txBody>
      </p:sp>
      <p:sp>
        <p:nvSpPr>
          <p:cNvPr id="21" name="TextBox 20">
            <a:extLst>
              <a:ext uri="{FF2B5EF4-FFF2-40B4-BE49-F238E27FC236}">
                <a16:creationId xmlns:a16="http://schemas.microsoft.com/office/drawing/2014/main" id="{98779BC1-8AE5-6506-5C82-8F6079C5C5BB}"/>
              </a:ext>
            </a:extLst>
          </p:cNvPr>
          <p:cNvSpPr txBox="1"/>
          <p:nvPr/>
        </p:nvSpPr>
        <p:spPr>
          <a:xfrm>
            <a:off x="158578" y="2781167"/>
            <a:ext cx="4557582"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History of the Niche concept</a:t>
            </a:r>
          </a:p>
        </p:txBody>
      </p:sp>
      <p:sp>
        <p:nvSpPr>
          <p:cNvPr id="24" name="TextBox 23">
            <a:extLst>
              <a:ext uri="{FF2B5EF4-FFF2-40B4-BE49-F238E27FC236}">
                <a16:creationId xmlns:a16="http://schemas.microsoft.com/office/drawing/2014/main" id="{7699AB99-229B-2F20-8A88-7F75D34C2F66}"/>
              </a:ext>
            </a:extLst>
          </p:cNvPr>
          <p:cNvSpPr txBox="1"/>
          <p:nvPr/>
        </p:nvSpPr>
        <p:spPr>
          <a:xfrm>
            <a:off x="158578" y="5430161"/>
            <a:ext cx="6787189" cy="1323439"/>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He defined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niche</a:t>
            </a:r>
            <a:r>
              <a:rPr lang="en-GB" sz="1600" dirty="0">
                <a:latin typeface="Helvetica Neue" panose="02000503000000020004" pitchFamily="2" charset="0"/>
                <a:ea typeface="Helvetica Neue" panose="02000503000000020004" pitchFamily="2" charset="0"/>
                <a:cs typeface="Helvetica Neue" panose="02000503000000020004" pitchFamily="2" charset="0"/>
              </a:rPr>
              <a:t> as all factors determining the species’ existence in a given location (i.e., geography) and its interplay with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abiotic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(i.e., physical environment [e.g., temperature, rainfall etc.,])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biotic</a:t>
            </a:r>
            <a:r>
              <a:rPr lang="en-GB" sz="1600" dirty="0">
                <a:latin typeface="Helvetica Neue" panose="02000503000000020004" pitchFamily="2" charset="0"/>
                <a:ea typeface="Helvetica Neue" panose="02000503000000020004" pitchFamily="2" charset="0"/>
                <a:cs typeface="Helvetica Neue" panose="02000503000000020004" pitchFamily="2" charset="0"/>
              </a:rPr>
              <a:t> (e.g., food supply, nest sites etc.,) factors as well as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movement</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such space.</a:t>
            </a:r>
          </a:p>
        </p:txBody>
      </p:sp>
      <p:sp>
        <p:nvSpPr>
          <p:cNvPr id="3" name="Slide Number Placeholder 3">
            <a:extLst>
              <a:ext uri="{FF2B5EF4-FFF2-40B4-BE49-F238E27FC236}">
                <a16:creationId xmlns:a16="http://schemas.microsoft.com/office/drawing/2014/main" id="{FE2B7322-6AFD-39BB-D65C-68D64E5CAE2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9</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675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26334</TotalTime>
  <Words>3892</Words>
  <Application>Microsoft Macintosh PowerPoint</Application>
  <PresentationFormat>Widescreen</PresentationFormat>
  <Paragraphs>516</Paragraphs>
  <Slides>34</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Arial</vt:lpstr>
      <vt:lpstr>Calibri</vt:lpstr>
      <vt:lpstr>Cambria Math</vt:lpstr>
      <vt:lpstr>Helvetica</vt:lpstr>
      <vt:lpstr>Helvetica Neue</vt:lpstr>
      <vt:lpstr>Helvetica Neue Condensed Black</vt:lpstr>
      <vt:lpstr>HELVETICA NEUE LIGHT</vt:lpstr>
      <vt:lpstr>HELVETICA NEUE LIGHT</vt:lpstr>
      <vt:lpstr>HELVETICA NEUE THIN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Background: What are Niche Models?</vt:lpstr>
      <vt:lpstr>PowerPoint Presentation</vt:lpstr>
      <vt:lpstr>PowerPoint Presentation</vt:lpstr>
      <vt:lpstr>What is the meaning of the word “Niche”?</vt:lpstr>
      <vt:lpstr>PowerPoint Presentation</vt:lpstr>
      <vt:lpstr>PowerPoint Presentation</vt:lpstr>
      <vt:lpstr>PowerPoint Presentation</vt:lpstr>
      <vt:lpstr>PowerPoint Presentation</vt:lpstr>
      <vt:lpstr>PowerPoint Presentation</vt:lpstr>
      <vt:lpstr>What is the methodology behind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320</cp:revision>
  <dcterms:created xsi:type="dcterms:W3CDTF">2020-11-19T14:47:11Z</dcterms:created>
  <dcterms:modified xsi:type="dcterms:W3CDTF">2024-10-28T15:29:08Z</dcterms:modified>
</cp:coreProperties>
</file>